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65" r:id="rId2"/>
    <p:sldId id="496" r:id="rId3"/>
    <p:sldId id="475" r:id="rId4"/>
    <p:sldId id="476" r:id="rId5"/>
    <p:sldId id="478" r:id="rId6"/>
    <p:sldId id="528" r:id="rId7"/>
    <p:sldId id="530" r:id="rId8"/>
    <p:sldId id="531" r:id="rId9"/>
    <p:sldId id="423" r:id="rId10"/>
    <p:sldId id="540" r:id="rId11"/>
    <p:sldId id="533" r:id="rId12"/>
    <p:sldId id="545" r:id="rId13"/>
    <p:sldId id="517" r:id="rId14"/>
    <p:sldId id="537" r:id="rId15"/>
    <p:sldId id="2147483347" r:id="rId16"/>
    <p:sldId id="538" r:id="rId17"/>
    <p:sldId id="539" r:id="rId18"/>
    <p:sldId id="541" r:id="rId19"/>
    <p:sldId id="553" r:id="rId20"/>
    <p:sldId id="430" r:id="rId21"/>
    <p:sldId id="542" r:id="rId22"/>
    <p:sldId id="554" r:id="rId23"/>
    <p:sldId id="544" r:id="rId24"/>
    <p:sldId id="555" r:id="rId25"/>
    <p:sldId id="536" r:id="rId26"/>
    <p:sldId id="516" r:id="rId27"/>
    <p:sldId id="556" r:id="rId28"/>
    <p:sldId id="463" r:id="rId29"/>
    <p:sldId id="551" r:id="rId30"/>
    <p:sldId id="557" r:id="rId31"/>
    <p:sldId id="559" r:id="rId32"/>
    <p:sldId id="561" r:id="rId33"/>
    <p:sldId id="560" r:id="rId34"/>
    <p:sldId id="563" r:id="rId35"/>
    <p:sldId id="564" r:id="rId36"/>
    <p:sldId id="565" r:id="rId37"/>
    <p:sldId id="566" r:id="rId38"/>
    <p:sldId id="567" r:id="rId39"/>
    <p:sldId id="441" r:id="rId40"/>
    <p:sldId id="2147483346" r:id="rId41"/>
    <p:sldId id="613" r:id="rId42"/>
    <p:sldId id="38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0033"/>
    <a:srgbClr val="FCFCFD"/>
    <a:srgbClr val="7F1EE7"/>
    <a:srgbClr val="0000A3"/>
    <a:srgbClr val="B81EE7"/>
    <a:srgbClr val="5400AD"/>
    <a:srgbClr val="1D262F"/>
    <a:srgbClr val="2444C8"/>
    <a:srgbClr val="EB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 autoAdjust="0"/>
    <p:restoredTop sz="82919" autoAdjust="0"/>
  </p:normalViewPr>
  <p:slideViewPr>
    <p:cSldViewPr snapToGrid="0">
      <p:cViewPr varScale="1">
        <p:scale>
          <a:sx n="75" d="100"/>
          <a:sy n="75" d="100"/>
        </p:scale>
        <p:origin x="691" y="67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9BD0-4DE0-8340-D90D-8E0861F0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1E9EFA-8639-9AC5-2481-C1692FC8E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47268-EDCC-877A-BF68-1EF7114AE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FCEE15-8C47-2836-F49C-79A0E3A09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4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E5713-36CE-55C3-90A3-94D5A1B1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00B826-90E8-19EF-664C-2F2C3528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C1B580-E7C8-D1E9-5C7B-69F4BA352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2F2B2-BFD8-2080-7370-8D9FCD2CB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5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E716-9B41-1515-3BCC-264F47D4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DE6ADA-7DE5-F3C1-8AB4-982195DA8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B37A538-74D5-4F33-006F-2758C0A6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CE4B2-ED5F-3001-E35E-26FCD7FE3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3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141A8-4033-151D-786A-F1D2A55C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BBDB526-B44F-A637-33FE-09EA91EC2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45FE09-B6F9-FA5D-6117-4238D778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9BCBAF-7151-024F-8375-23DD9D6C1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41DC-E0AD-1505-A52D-8E785187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932FF6-D115-7614-3D37-28A0D5C3C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ABCC78-3647-B6FA-F175-4EDA44C30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E6FE0A-D222-0930-322F-5B18D17C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2857-72B8-A04F-40FB-D7261EBA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2E11A8-6C93-7FE7-34D5-CBC19CB1F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224024-4172-8892-1D3B-E76CCAF2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46B62D-882E-B425-2CE9-81BC9BE3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86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8FD1-9C8B-B297-A66D-85DADD16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42E228-E7D9-98E4-F6CA-EE4D1C13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4E19FC-398F-027E-F12A-BD2AF47E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9F2F5-43CA-D179-7217-C09D36C63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C8D51-C485-FD2D-90A6-573A6956C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AC7DAE5-3AC6-52FE-396B-D30D7C629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643EBD7-63D7-87E0-67DC-68F651498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35E8CE-E7BB-43B0-D0E5-11464BB9A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8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6A4B5-2BC4-4E5C-A2FA-43956DD0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D13061A-F5A2-C81B-4E74-88F93793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E90257-E15B-D433-A85F-E6F3DC559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281DA-4F46-3679-7BCD-8C5A4E70D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46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8BD4BB5-445F-504E-84B6-32B27CCDA07E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2DCCFBB2-1C0C-90EF-9D44-DD70A814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9C94132-084E-5749-9241-E3954A6E053E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09D7CF-DD7F-9A42-8EAA-D52D3DF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BFD7CDE-BD1F-0848-896F-812B7EE6F296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71AD1362-9648-3D35-80EE-637DB8C4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B50349A-6C40-AF41-9408-7F29CF1ECDB1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B16C4EC3-9DB9-5D26-6067-2CE0ACAF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23351B6-224F-FE4F-80D6-18D9DF7628E1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1D695E9-9AD0-BBDB-0094-A37D71F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BD694A3-209C-F746-B827-3AEE80A7841A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18FCA6E-0F0D-5B4E-AFC7-58FBEA64C921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9F003766-63B8-A344-A39C-4692C563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068ED4C5-7753-0A2C-75BA-AA89D2EAF5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366A7C9-DE41-C84B-86A7-1002C32E5BE7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7AFCBCE2-8E19-4BBF-FA80-FD6FBECE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07B3CE8-DEC0-5E27-421B-DF6607987C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AD9039-7D4C-AD4B-95C3-184255BA011D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CEB8CBB-898A-6B83-9413-3CFAFF8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1E6FD42-A84E-4B97-F34D-3BE0025F3A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93BD501-BB25-DF4A-8462-41C9AFFE015C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574A7A9-D8FD-29F4-B30E-1890D28E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9">
            <a:extLst>
              <a:ext uri="{FF2B5EF4-FFF2-40B4-BE49-F238E27FC236}">
                <a16:creationId xmlns:a16="http://schemas.microsoft.com/office/drawing/2014/main" id="{F620BE75-E250-A737-AFAB-9783E2CAE7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8977DF7-5A31-B843-BBE0-610F133AC79B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C6DF14-D6EE-381B-A0BC-D52B55B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1D1271BA-5394-F4E1-BD9E-537D69782C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378C26D-FEA4-074F-8344-D38276C4AB3A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4" name="タイトル 9">
            <a:extLst>
              <a:ext uri="{FF2B5EF4-FFF2-40B4-BE49-F238E27FC236}">
                <a16:creationId xmlns:a16="http://schemas.microsoft.com/office/drawing/2014/main" id="{733FFED9-F143-5163-605B-87BB49BA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FE3D3566-27D8-A2AD-CBED-BF64878069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2F18F55-D172-6041-A5A9-743BA2A8FE05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0BDB074-DB97-4028-D275-5DD70D0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0D136CB-8F17-EA3E-E835-54E63DA640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5DB4EBEE-E438-F3BB-215D-168C0DE6E1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DAE40B-1F35-8049-BC7C-08375A29BB64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210BB3C9-9A0D-AE47-08BB-B2285E0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F4A576BE-8714-8681-25BB-B80E6C482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97738474-9C32-2D28-C7C2-6F9E21905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630CC50-7AA9-DF44-A478-5366FACF038D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9F94CF74-2003-FC08-4F30-7B41D2BD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ED09891B-94DA-077D-6E1C-035647D98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840D78B8-84B6-0D8B-2029-3FBC4E4191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DC8B4FE-456C-074C-AAE4-932665FC33CE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DC7E5FB8-166B-3408-7984-DE22F152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3" name="コンテンツ プレースホルダー 10">
            <a:extLst>
              <a:ext uri="{FF2B5EF4-FFF2-40B4-BE49-F238E27FC236}">
                <a16:creationId xmlns:a16="http://schemas.microsoft.com/office/drawing/2014/main" id="{E0652899-B90B-1F88-DDC4-7B02952C3E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4" name="コンテンツ プレースホルダー 10">
            <a:extLst>
              <a:ext uri="{FF2B5EF4-FFF2-40B4-BE49-F238E27FC236}">
                <a16:creationId xmlns:a16="http://schemas.microsoft.com/office/drawing/2014/main" id="{7F7B737A-5BE4-57D1-26B4-D50E825E5D9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54066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0E6344A3-930F-BFF8-C4C9-6613B92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9330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E5A773C-CFD6-334B-9BF1-5D44C77F68BC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07417693-714F-94CA-6A48-CB52DCA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6" name="コンテンツ プレースホルダー 10">
            <a:extLst>
              <a:ext uri="{FF2B5EF4-FFF2-40B4-BE49-F238E27FC236}">
                <a16:creationId xmlns:a16="http://schemas.microsoft.com/office/drawing/2014/main" id="{5CB21A06-B37D-E927-8F00-AD26DFBBFC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7" name="コンテンツ プレースホルダー 10">
            <a:extLst>
              <a:ext uri="{FF2B5EF4-FFF2-40B4-BE49-F238E27FC236}">
                <a16:creationId xmlns:a16="http://schemas.microsoft.com/office/drawing/2014/main" id="{EDCB4340-B5CA-A583-FA72-B1B6D22227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48842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コンテンツ プレースホルダー 10">
            <a:extLst>
              <a:ext uri="{FF2B5EF4-FFF2-40B4-BE49-F238E27FC236}">
                <a16:creationId xmlns:a16="http://schemas.microsoft.com/office/drawing/2014/main" id="{1252A568-F829-A02B-8D4A-6F7382B879E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09624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87BA7E4-3102-1F47-921B-09918E42566B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79345CF1-F951-D0EB-B382-7D0CAD4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376363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376363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1B7E0C6-ECE9-A742-B884-3C7A6F081232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020137BC-C3CC-34D7-9718-78ED2C0D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EFBB76F-D5A6-D643-8C93-367890E695CF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5D2E6567-2180-12C6-EC23-91D3771A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288B96-C1E5-2142-BD46-FF811A1C1614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E5E2C5D5-21F4-7332-03ED-0DDC54DD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BD1CD14-1DF4-BBF4-BE45-00EEF0847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D3027A2-F83E-2168-AF7B-7BAE8DEAA5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B322C28-5DD2-9445-9C0F-B8137609E628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AED87B11-539E-661D-8A87-28D792E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D69D4A6F-39F3-7865-F6E8-67CB2EEF93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FA970225-6D66-6855-DAC6-2374CCEBDB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1F9B995-8D5A-B145-9520-10CFE5909078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4D3EAF7A-398E-C7A3-FC1A-CCD62C30D1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0BC5043-E863-8E97-20DD-0AF23B7CD8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3DBE3D95-8B59-C324-E284-13997884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4068367-540C-BF4B-9ADE-4F03D73999E2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E5E9E65-C9EC-0C4C-8B59-318381E5A651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9F5B235-D8FA-2E43-8D16-C6668DC868E9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9E813E6-E647-0743-AD44-EFBEEEAF3B9D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00AF9A5-DF76-8A4E-87D0-03F746416163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D6F9BB-BBCC-9542-BB40-D25597B39C6E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79EAB33-797D-9947-8D5A-EC790D53B997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8" y="1376363"/>
            <a:ext cx="1144905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EF11F3A-836A-004A-A38A-4DA19B25B9B0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A8AB43C3-9C78-BC51-A12C-F9D99A56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8" y="1376363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0" y="1376362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9882B0B-5410-6742-AC19-F5AAB1BBDF13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44A6C69B-224E-6C35-983F-F891AE83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A08FABC-1315-914A-BA7E-EF57B6AFA7FD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400569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F968D0AB-9FF9-12E3-BB21-0A374A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10">
            <a:extLst>
              <a:ext uri="{FF2B5EF4-FFF2-40B4-BE49-F238E27FC236}">
                <a16:creationId xmlns:a16="http://schemas.microsoft.com/office/drawing/2014/main" id="{E49841DD-7E94-26B6-8D11-132733EE64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03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350967" y="1376363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419CB5-94BF-844B-9FE1-2557A7F8579D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301F7150-BCED-1983-0D50-D4FF6DB7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9538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41067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AC35C94-FDFA-C446-91F8-C91AFA494418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12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1613F95-1A80-214D-A7E5-AD11944D62D4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4DFBC0-B325-572C-5CE1-6C080F6CD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84196489-CD8A-281B-1EDE-9DD63DE4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55B7953-3D13-4E76-B6AA-EADFEA76BE2A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D8B37D1-DB44-94AC-D20A-7504C091B0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DF1397A-188B-E44C-8056-19F1377F0177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0EBA330-A9BA-D5D8-37AC-B5CABD7B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CEE6E54-3D0F-78E5-9860-69B73337B8BF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B5520A7-B5F3-E043-402C-C6C6417C33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A2C8ABB-0507-9F46-BC97-23700EAD8347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FC45F5C-9AFC-F8A2-A854-1526E2038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4A46B114-7DC1-3BD6-D7DD-5F5581F9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4A1FC8D-EBC8-93AF-7653-CF2935912F77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306E4-A541-9621-99D8-DF0F72019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376363"/>
            <a:ext cx="11449049" cy="200054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5E990763-DD24-2844-97C4-5F39F580D678}" type="datetime1">
              <a:rPr lang="ja-JP" altLang="en-US" smtClean="0"/>
              <a:t>2025/9/4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210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Amazon Ember Display" panose="020F0603020204020204" pitchFamily="34" charset="0"/>
        </a:defRPr>
      </a:lvl1pPr>
    </p:titleStyle>
    <p:bodyStyle>
      <a:lvl1pPr marL="34920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1pPr>
      <a:lvl2pPr marL="6286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システムフォント（レギュラー）"/>
        <a:buChar char="-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2pPr>
      <a:lvl3pPr marL="9715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システムフォント（レギュラー）"/>
        <a:buChar char="&gt;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3pPr>
      <a:lvl4pPr marL="114458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4pPr>
      <a:lvl5pPr marL="131603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icoxfog417/purodakutonocheng-chang-woridosurusheng-cheng-xi-ai-nohuo-yong-zhan-lue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E3D8-C272-20FE-AE4A-491B02B8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37341A-05BE-436B-841D-D46B5245C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5DF9D38B-EE29-4DBC-67DF-82754580F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78" y="3078760"/>
            <a:ext cx="9351008" cy="1829142"/>
          </a:xfrm>
        </p:spPr>
        <p:txBody>
          <a:bodyPr/>
          <a:lstStyle/>
          <a:p>
            <a:r>
              <a:rPr lang="en-US" altLang="ja-JP" sz="4400" dirty="0"/>
              <a:t>ML Enablement Workshop</a:t>
            </a:r>
            <a:br>
              <a:rPr lang="en-US" altLang="ja-JP" sz="4400" dirty="0"/>
            </a:br>
            <a:r>
              <a:rPr lang="ja-JP" altLang="en-US" sz="2800" b="0" dirty="0"/>
              <a:t>改善編</a:t>
            </a:r>
            <a:r>
              <a:rPr lang="en-US" altLang="ja-JP" sz="2800" b="0" dirty="0"/>
              <a:t> : Continuous Learning Process for Launch</a:t>
            </a:r>
            <a:endParaRPr lang="en-US" altLang="ja-JP" sz="2800" b="0" u="sng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209DD-1DE3-47FA-B11C-A64B7976D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4DB8CD-B10B-A667-854F-E4C4C51D0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2969" y="332014"/>
            <a:ext cx="6477002" cy="246221"/>
          </a:xfrm>
        </p:spPr>
        <p:txBody>
          <a:bodyPr/>
          <a:lstStyle/>
          <a:p>
            <a:r>
              <a:rPr lang="en-US" altLang="ja-JP" dirty="0"/>
              <a:t>Day2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6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B7F8-AA5D-16FD-F52A-292ADB2E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12BC69-16A1-2EC2-522F-FC7FE051B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F487069-74BE-CB7D-CE08-02006E1E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38BD3E-337E-BDC4-12ED-5F7429B710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改善編のポイント</a:t>
            </a:r>
            <a:endParaRPr lang="en-US" altLang="ja-JP" b="1" dirty="0">
              <a:solidFill>
                <a:schemeClr val="accent5"/>
              </a:solidFill>
            </a:endParaRPr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66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CC0-48FA-89FC-FBA1-2D5A9DFA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46854B-7329-3799-32D6-A3D95B1A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B54546-02DF-F1AE-FD03-10856A92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改善編のポイント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CD16543F-5A74-FA84-D518-56DF14C9F309}"/>
              </a:ext>
            </a:extLst>
          </p:cNvPr>
          <p:cNvSpPr/>
          <p:nvPr/>
        </p:nvSpPr>
        <p:spPr>
          <a:xfrm>
            <a:off x="425038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3F3DACA7-3E9D-5EFD-B8AD-8942D6AD138A}"/>
              </a:ext>
            </a:extLst>
          </p:cNvPr>
          <p:cNvSpPr/>
          <p:nvPr/>
        </p:nvSpPr>
        <p:spPr>
          <a:xfrm>
            <a:off x="2779864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388BF7F3-3181-3A6E-1AD1-B240CFAC2D94}"/>
              </a:ext>
            </a:extLst>
          </p:cNvPr>
          <p:cNvSpPr/>
          <p:nvPr/>
        </p:nvSpPr>
        <p:spPr>
          <a:xfrm>
            <a:off x="5134690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7" name="矢印: 五方向 6">
            <a:extLst>
              <a:ext uri="{FF2B5EF4-FFF2-40B4-BE49-F238E27FC236}">
                <a16:creationId xmlns:a16="http://schemas.microsoft.com/office/drawing/2014/main" id="{29E45A64-2CAF-30B7-4B3C-1CE06BAEBB1A}"/>
              </a:ext>
            </a:extLst>
          </p:cNvPr>
          <p:cNvSpPr/>
          <p:nvPr/>
        </p:nvSpPr>
        <p:spPr>
          <a:xfrm>
            <a:off x="7489516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F40C1F75-6859-DCE0-C3B7-2DAF00362E7D}"/>
              </a:ext>
            </a:extLst>
          </p:cNvPr>
          <p:cNvSpPr/>
          <p:nvPr/>
        </p:nvSpPr>
        <p:spPr>
          <a:xfrm>
            <a:off x="9844341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B8B13-D321-895E-284F-6339B7EA77C8}"/>
              </a:ext>
            </a:extLst>
          </p:cNvPr>
          <p:cNvSpPr txBox="1"/>
          <p:nvPr/>
        </p:nvSpPr>
        <p:spPr>
          <a:xfrm>
            <a:off x="425037" y="1928130"/>
            <a:ext cx="22909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顧客の行動とリソースは当初想定と変化ないか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5ED5BA-5547-8E01-E92C-63D6625DCA0F}"/>
              </a:ext>
            </a:extLst>
          </p:cNvPr>
          <p:cNvSpPr txBox="1"/>
          <p:nvPr/>
        </p:nvSpPr>
        <p:spPr>
          <a:xfrm>
            <a:off x="238225" y="4797241"/>
            <a:ext cx="247773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顧客のインタビューから実態をより反映</a:t>
            </a:r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437D7D5-2561-19A9-5A5C-EF2320AE9F0F}"/>
              </a:ext>
            </a:extLst>
          </p:cNvPr>
          <p:cNvSpPr/>
          <p:nvPr/>
        </p:nvSpPr>
        <p:spPr>
          <a:xfrm flipV="1">
            <a:off x="1140541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7F2343-4124-BEAA-1FF1-024DF4E78954}"/>
              </a:ext>
            </a:extLst>
          </p:cNvPr>
          <p:cNvSpPr txBox="1"/>
          <p:nvPr/>
        </p:nvSpPr>
        <p:spPr>
          <a:xfrm>
            <a:off x="2819192" y="1928130"/>
            <a:ext cx="212151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解決策のインパクトは当初想定と変化ないか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 err="1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A7FA70A8-677B-F7BB-6013-F26BDC7D574A}"/>
              </a:ext>
            </a:extLst>
          </p:cNvPr>
          <p:cNvSpPr/>
          <p:nvPr/>
        </p:nvSpPr>
        <p:spPr>
          <a:xfrm flipV="1">
            <a:off x="3534695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0C771C-6791-76F5-E2F5-568482CFB796}"/>
              </a:ext>
            </a:extLst>
          </p:cNvPr>
          <p:cNvSpPr txBox="1"/>
          <p:nvPr/>
        </p:nvSpPr>
        <p:spPr>
          <a:xfrm>
            <a:off x="2841524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より連続、より最適な理想状態を想定する。ただし、許容可能な難易度で。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90DAD2-9E68-11FC-F8D5-F35658F27599}"/>
              </a:ext>
            </a:extLst>
          </p:cNvPr>
          <p:cNvSpPr txBox="1"/>
          <p:nvPr/>
        </p:nvSpPr>
        <p:spPr>
          <a:xfrm>
            <a:off x="5128647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発明に必要な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ソリューションの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リストは、十分な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効果とカバレッジがあるか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25CA9650-E1AA-4232-5B99-E4741A15DEC2}"/>
              </a:ext>
            </a:extLst>
          </p:cNvPr>
          <p:cNvSpPr/>
          <p:nvPr/>
        </p:nvSpPr>
        <p:spPr>
          <a:xfrm flipV="1">
            <a:off x="5844150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A6B61E-EFF4-8797-B7E4-7BC6CBE51CA9}"/>
              </a:ext>
            </a:extLst>
          </p:cNvPr>
          <p:cNvSpPr txBox="1"/>
          <p:nvPr/>
        </p:nvSpPr>
        <p:spPr>
          <a:xfrm>
            <a:off x="5150979" y="4797241"/>
            <a:ext cx="2138516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異なるドメイン事例を仕入れる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上位・複数の解決策をまとめることができないか検討する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426CE9-7FE6-8A7D-5950-7FAC2B15D155}"/>
              </a:ext>
            </a:extLst>
          </p:cNvPr>
          <p:cNvSpPr txBox="1"/>
          <p:nvPr/>
        </p:nvSpPr>
        <p:spPr>
          <a:xfrm>
            <a:off x="7489516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PR/FAQ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の顧客向け記載はなぜ今、なぜユーザーが切り替えるべきかメッセージが明確か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1874C4D6-532F-4107-5184-5C8F814DACCB}"/>
              </a:ext>
            </a:extLst>
          </p:cNvPr>
          <p:cNvSpPr/>
          <p:nvPr/>
        </p:nvSpPr>
        <p:spPr>
          <a:xfrm flipV="1">
            <a:off x="8205019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5E7C13-264D-8338-FECF-F64D085F32D7}"/>
              </a:ext>
            </a:extLst>
          </p:cNvPr>
          <p:cNvSpPr txBox="1"/>
          <p:nvPr/>
        </p:nvSpPr>
        <p:spPr>
          <a:xfrm>
            <a:off x="7511848" y="4797241"/>
            <a:ext cx="2138516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モックで得られた定量・定性のフィードバックを反映し洗練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今回未記載のパートを追加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8210AC-A405-FF0C-6C52-4CFD03E7C802}"/>
              </a:ext>
            </a:extLst>
          </p:cNvPr>
          <p:cNvSpPr txBox="1"/>
          <p:nvPr/>
        </p:nvSpPr>
        <p:spPr>
          <a:xfrm>
            <a:off x="9844341" y="1928130"/>
            <a:ext cx="2121517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今後、社内、社外、市場に出ていくためのマイルストンは設計できているか。</a:t>
            </a:r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2416C52A-03BC-29A2-D862-49F5582CE6CF}"/>
              </a:ext>
            </a:extLst>
          </p:cNvPr>
          <p:cNvSpPr/>
          <p:nvPr/>
        </p:nvSpPr>
        <p:spPr>
          <a:xfrm flipV="1">
            <a:off x="10559844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C9D3F0-4FFA-0A66-2A6F-82FE79AAE7F3}"/>
              </a:ext>
            </a:extLst>
          </p:cNvPr>
          <p:cNvSpPr txBox="1"/>
          <p:nvPr/>
        </p:nvSpPr>
        <p:spPr>
          <a:xfrm>
            <a:off x="9866673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より先のフェーズのマイルストンを設計し本格的な開発の準備をする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33F66818-3C64-2A16-F38F-5311A467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" y="3345513"/>
            <a:ext cx="2349692" cy="57754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C51BC4E-0A3C-C393-E0F2-488C78AC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81" y="3294976"/>
            <a:ext cx="1246936" cy="94989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A2D25AA-EB74-F5D0-6756-85E71BD0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13" y="3370050"/>
            <a:ext cx="2114173" cy="59562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4B842E-9103-F6DD-BD4A-4AB490DF7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636" y="3317825"/>
            <a:ext cx="791273" cy="98964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F725E5E-7476-6F8C-E8D4-252754FA7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52" y="3436373"/>
            <a:ext cx="2349692" cy="7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C847-DA41-D3A0-F96D-C2009561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8E9E51-FF73-C949-6175-6D26402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B4B626-C60D-0007-CAB4-ED30F02E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ペア活動を続けるべきか 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63C4EC-F313-AC41-9009-130C216A9B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2092881"/>
          </a:xfrm>
        </p:spPr>
        <p:txBody>
          <a:bodyPr/>
          <a:lstStyle/>
          <a:p>
            <a:r>
              <a:rPr kumimoji="1" lang="en-US" altLang="ja-JP" dirty="0"/>
              <a:t>Listen / Define </a:t>
            </a:r>
            <a:r>
              <a:rPr kumimoji="1" lang="ja-JP" altLang="en-US" dirty="0"/>
              <a:t>の状況を見て、</a:t>
            </a:r>
            <a:r>
              <a:rPr kumimoji="1" lang="ja-JP" altLang="en-US" b="1" dirty="0"/>
              <a:t>仮説検証の数を稼ぐためにペアワークを継続するか、チーム全体で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つに集約するか判断をお願いいたします</a:t>
            </a:r>
            <a:r>
              <a:rPr kumimoji="1" lang="ja-JP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ただし、今後の計画を立てる方法を学習していただくために「最優先の一つ」について、次の </a:t>
            </a:r>
            <a:r>
              <a:rPr kumimoji="1" lang="en-US" altLang="ja-JP" dirty="0"/>
              <a:t>Refine </a:t>
            </a:r>
            <a:r>
              <a:rPr kumimoji="1" lang="ja-JP" altLang="en-US" dirty="0"/>
              <a:t>と</a:t>
            </a:r>
            <a:r>
              <a:rPr kumimoji="1" lang="en-US" altLang="ja-JP" dirty="0"/>
              <a:t> Test/Iterate </a:t>
            </a:r>
            <a:r>
              <a:rPr kumimoji="1" lang="ja-JP" altLang="en-US" dirty="0"/>
              <a:t>の実施をお願いいたします。</a:t>
            </a:r>
          </a:p>
        </p:txBody>
      </p:sp>
    </p:spTree>
    <p:extLst>
      <p:ext uri="{BB962C8B-B14F-4D97-AF65-F5344CB8AC3E}">
        <p14:creationId xmlns:p14="http://schemas.microsoft.com/office/powerpoint/2010/main" val="356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CB5F-58C8-E47E-9878-D18418EC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D811A7-E00F-79C3-3D39-DC5E2598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BB7638-C84D-68A9-8DE0-56D3DF93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96409"/>
            <a:ext cx="10836955" cy="617991"/>
          </a:xfrm>
        </p:spPr>
        <p:txBody>
          <a:bodyPr/>
          <a:lstStyle/>
          <a:p>
            <a:r>
              <a:rPr kumimoji="1" lang="en-US" altLang="ja-JP" dirty="0"/>
              <a:t>Refine : </a:t>
            </a:r>
            <a:r>
              <a:rPr kumimoji="1" lang="ja-JP" altLang="en-US" dirty="0"/>
              <a:t>プレスリリースの洗練</a:t>
            </a:r>
          </a:p>
        </p:txBody>
      </p:sp>
      <p:sp>
        <p:nvSpPr>
          <p:cNvPr id="12" name="スクロール: 縦 11">
            <a:extLst>
              <a:ext uri="{FF2B5EF4-FFF2-40B4-BE49-F238E27FC236}">
                <a16:creationId xmlns:a16="http://schemas.microsoft.com/office/drawing/2014/main" id="{C0D9553C-49F3-A776-228C-2428AFF06F5C}"/>
              </a:ext>
            </a:extLst>
          </p:cNvPr>
          <p:cNvSpPr/>
          <p:nvPr/>
        </p:nvSpPr>
        <p:spPr>
          <a:xfrm>
            <a:off x="310840" y="1432353"/>
            <a:ext cx="3746091" cy="4607319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31BBAFCE-1D55-3561-67B9-D825CC2FE9B9}"/>
              </a:ext>
            </a:extLst>
          </p:cNvPr>
          <p:cNvSpPr txBox="1">
            <a:spLocks/>
          </p:cNvSpPr>
          <p:nvPr/>
        </p:nvSpPr>
        <p:spPr>
          <a:xfrm>
            <a:off x="4439798" y="1584753"/>
            <a:ext cx="7510187" cy="42473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有望な解決策については、初期では省略していた</a:t>
            </a:r>
            <a:endParaRPr lang="en-US" altLang="ja-JP" sz="2000" dirty="0"/>
          </a:p>
          <a:p>
            <a:r>
              <a:rPr lang="ja-JP" altLang="en-US" sz="2000" dirty="0"/>
              <a:t>「提供者メッセージ」と「社内向け </a:t>
            </a:r>
            <a:r>
              <a:rPr lang="en-US" altLang="ja-JP" sz="2000" dirty="0"/>
              <a:t>FAQ</a:t>
            </a:r>
            <a:r>
              <a:rPr lang="ja-JP" altLang="en-US" sz="2000" dirty="0"/>
              <a:t>」を追記する。</a:t>
            </a:r>
            <a:endParaRPr lang="en-US" altLang="ja-JP" sz="2000" dirty="0"/>
          </a:p>
          <a:p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提供者メッセージ </a:t>
            </a:r>
            <a:r>
              <a:rPr lang="en-US" altLang="ja-JP" sz="2000" dirty="0"/>
              <a:t>:</a:t>
            </a:r>
            <a:br>
              <a:rPr lang="en-US" altLang="ja-JP" sz="2000" dirty="0"/>
            </a:br>
            <a:r>
              <a:rPr lang="ja-JP" altLang="en-US" sz="2000" dirty="0"/>
              <a:t>なぜ自社がこのソリューションを行うのか、将来どのような計画があるのか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社内 </a:t>
            </a:r>
            <a:r>
              <a:rPr lang="en-US" altLang="ja-JP" sz="2000" dirty="0"/>
              <a:t>FAQ : </a:t>
            </a:r>
            <a:br>
              <a:rPr lang="en-US" altLang="ja-JP" sz="2000" dirty="0"/>
            </a:br>
            <a:r>
              <a:rPr lang="ja-JP" altLang="en-US" sz="2000" dirty="0"/>
              <a:t>投資 </a:t>
            </a:r>
            <a:r>
              <a:rPr lang="en-US" altLang="ja-JP" sz="2000" dirty="0"/>
              <a:t>(※) </a:t>
            </a:r>
            <a:r>
              <a:rPr lang="ja-JP" altLang="en-US" sz="2000" dirty="0"/>
              <a:t>継続可否の判断をいつどんな基準で行うのか</a:t>
            </a:r>
            <a:br>
              <a:rPr lang="en-US" altLang="ja-JP" sz="2000" dirty="0"/>
            </a:br>
            <a:r>
              <a:rPr lang="ja-JP" altLang="en-US" sz="2000" dirty="0"/>
              <a:t>どれぐらいの期間でどれぐらいの売上を狙うのか</a:t>
            </a:r>
            <a:br>
              <a:rPr lang="en-US" altLang="ja-JP" sz="2000" dirty="0"/>
            </a:br>
            <a:r>
              <a:rPr lang="ja-JP" altLang="en-US" sz="2000" dirty="0"/>
              <a:t>販売パートナー、共同開発先など外部との連携はどうとるか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※</a:t>
            </a:r>
            <a:r>
              <a:rPr lang="ja-JP" altLang="en-US" sz="2000" dirty="0"/>
              <a:t>投資の種別についてこの後説明します</a:t>
            </a:r>
            <a:endParaRPr lang="en-US" altLang="ja-JP" sz="20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C56F292-CC79-7FFB-BA19-512FA904A9FD}"/>
              </a:ext>
            </a:extLst>
          </p:cNvPr>
          <p:cNvSpPr/>
          <p:nvPr/>
        </p:nvSpPr>
        <p:spPr>
          <a:xfrm>
            <a:off x="1093215" y="2410582"/>
            <a:ext cx="2181340" cy="80557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メッセージ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8DE7F52-BE30-493D-C97F-A4F7A25175BA}"/>
              </a:ext>
            </a:extLst>
          </p:cNvPr>
          <p:cNvSpPr/>
          <p:nvPr/>
        </p:nvSpPr>
        <p:spPr>
          <a:xfrm>
            <a:off x="1093215" y="3299197"/>
            <a:ext cx="2181340" cy="587313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解決策の体験手順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62F37CC-121D-4039-F9BC-9668990C7B6C}"/>
              </a:ext>
            </a:extLst>
          </p:cNvPr>
          <p:cNvSpPr/>
          <p:nvPr/>
        </p:nvSpPr>
        <p:spPr>
          <a:xfrm>
            <a:off x="1079890" y="3954268"/>
            <a:ext cx="2181340" cy="536466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提供者メッセージ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25396E4-37DC-1649-E747-A85B8A538059}"/>
              </a:ext>
            </a:extLst>
          </p:cNvPr>
          <p:cNvSpPr/>
          <p:nvPr/>
        </p:nvSpPr>
        <p:spPr>
          <a:xfrm>
            <a:off x="1093215" y="5082652"/>
            <a:ext cx="2181340" cy="369332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C2AA639-CDC5-4679-71DF-65FC19C27204}"/>
              </a:ext>
            </a:extLst>
          </p:cNvPr>
          <p:cNvSpPr/>
          <p:nvPr/>
        </p:nvSpPr>
        <p:spPr>
          <a:xfrm>
            <a:off x="1093215" y="5512689"/>
            <a:ext cx="2181340" cy="369332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9B864-F887-DCBE-574E-6575E72C3665}"/>
              </a:ext>
            </a:extLst>
          </p:cNvPr>
          <p:cNvSpPr txBox="1"/>
          <p:nvPr/>
        </p:nvSpPr>
        <p:spPr>
          <a:xfrm>
            <a:off x="1237273" y="2035998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1D8343-FD7B-B0E4-A246-79A09C18A3C5}"/>
              </a:ext>
            </a:extLst>
          </p:cNvPr>
          <p:cNvSpPr txBox="1"/>
          <p:nvPr/>
        </p:nvSpPr>
        <p:spPr>
          <a:xfrm>
            <a:off x="1237273" y="4652615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7092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105E-E10A-2B57-718F-E3AB08BBD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0B9D161-A9F4-AF97-DD31-5BA98A0D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1364B0-2E2F-83FF-2C39-BF7E79C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実際のプレスリリースまでの</a:t>
            </a:r>
            <a:br>
              <a:rPr kumimoji="1" lang="en-US" altLang="ja-JP" dirty="0"/>
            </a:br>
            <a:r>
              <a:rPr kumimoji="1" lang="ja-JP" altLang="en-US" dirty="0"/>
              <a:t>マイルストン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3C60907C-CE2F-5DC9-6553-4ECCA523F7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実際にプレスリリースを出すには、</a:t>
            </a:r>
            <a:r>
              <a:rPr lang="ja-JP" altLang="en-US" sz="2800" b="1" dirty="0"/>
              <a:t>市場性の評価</a:t>
            </a:r>
            <a:r>
              <a:rPr lang="ja-JP" altLang="en-US" sz="2800" dirty="0"/>
              <a:t>が不可欠。</a:t>
            </a:r>
            <a:endParaRPr lang="en-US" altLang="ja-JP" sz="2800" dirty="0"/>
          </a:p>
          <a:p>
            <a:r>
              <a:rPr lang="ja-JP" altLang="en-US" sz="2800" dirty="0"/>
              <a:t>市場性の評価は大まかに獲得でき得る顧客の数で評価を行う。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660830B-393C-19E1-93CF-60EBDE8CEC70}"/>
              </a:ext>
            </a:extLst>
          </p:cNvPr>
          <p:cNvSpPr txBox="1"/>
          <p:nvPr/>
        </p:nvSpPr>
        <p:spPr>
          <a:xfrm>
            <a:off x="5022637" y="3508178"/>
            <a:ext cx="7031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en-US" altLang="ja-JP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※</a:t>
            </a:r>
            <a:r>
              <a:rPr kumimoji="1" lang="ja-JP" altLang="en-US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市場内の顧客数が上限になる</a:t>
            </a:r>
            <a:endParaRPr kumimoji="1" lang="en-US" altLang="ja-JP" sz="2800" u="sng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264AB4F-D074-3B8E-079C-712B7B12E37E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C9CA3F-98E1-AFBF-06A2-282213B17F6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7B0E1EF-D44E-A684-1092-A1E9519ECA59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3CF7980-B5F5-2231-47BE-E5F8B917A04A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589FBDCD-2940-5411-74A8-9BD0984ED36B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5905687-766F-B2A0-1EFC-AD426ABD2DC0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5643B33-FC5D-1268-7AE7-DA6E4824F81D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4D3DA7B-993E-08FA-612A-6F25CAD19555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1921F8-21A8-57C6-7BEF-FEC9F5B1CFB3}"/>
              </a:ext>
            </a:extLst>
          </p:cNvPr>
          <p:cNvSpPr txBox="1"/>
          <p:nvPr/>
        </p:nvSpPr>
        <p:spPr>
          <a:xfrm>
            <a:off x="5053853" y="5484576"/>
            <a:ext cx="673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0E99C30-EB06-4DA4-4702-63B6104B8773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3F96729-8294-2230-1EAE-A36CF8435637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AA70F-49AB-F9AD-E6DC-22E54C5DF075}"/>
              </a:ext>
            </a:extLst>
          </p:cNvPr>
          <p:cNvSpPr txBox="1"/>
          <p:nvPr/>
        </p:nvSpPr>
        <p:spPr>
          <a:xfrm>
            <a:off x="1755002" y="384709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自社シェアで獲得できる顧客数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20D00D-0F82-2117-4531-2A1F6135B061}"/>
              </a:ext>
            </a:extLst>
          </p:cNvPr>
          <p:cNvSpPr txBox="1"/>
          <p:nvPr/>
        </p:nvSpPr>
        <p:spPr>
          <a:xfrm>
            <a:off x="1091608" y="3076680"/>
            <a:ext cx="215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市場全体の顧客数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AFBF67-2B40-D711-0BBC-0E6CAE1903D6}"/>
              </a:ext>
            </a:extLst>
          </p:cNvPr>
          <p:cNvSpPr txBox="1"/>
          <p:nvPr/>
        </p:nvSpPr>
        <p:spPr>
          <a:xfrm>
            <a:off x="5053853" y="4450770"/>
            <a:ext cx="703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7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0FCA-1526-1F2F-D124-DC4977CD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99F1AD-F8D6-CFE9-8E3E-E496C59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F2F57EF-0929-5D15-ECD1-A57353E5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検証するための投資の種別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F6FD7A4B-32BA-EF35-29D8-AE8FC2063B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①市場検証投資 </a:t>
            </a:r>
            <a:r>
              <a:rPr lang="en-US" altLang="ja-JP" sz="2800" dirty="0"/>
              <a:t>: </a:t>
            </a:r>
            <a:r>
              <a:rPr lang="ja-JP" altLang="en-US" sz="2800" dirty="0"/>
              <a:t>市場性を確信できる熱心な顧客を獲得するまでの投資</a:t>
            </a:r>
            <a:endParaRPr lang="en-US" altLang="ja-JP" sz="2800" dirty="0"/>
          </a:p>
          <a:p>
            <a:r>
              <a:rPr lang="ja-JP" altLang="en-US" sz="2800" dirty="0"/>
              <a:t>②市場競争投資 </a:t>
            </a:r>
            <a:r>
              <a:rPr lang="en-US" altLang="ja-JP" sz="2800" dirty="0"/>
              <a:t>: </a:t>
            </a:r>
            <a:r>
              <a:rPr lang="ja-JP" altLang="en-US" sz="2800" dirty="0"/>
              <a:t>見込む市場シェアを獲得するための販促等含めた投資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BA8792B-6C4D-B94C-664E-27FE598EB425}"/>
              </a:ext>
            </a:extLst>
          </p:cNvPr>
          <p:cNvSpPr txBox="1"/>
          <p:nvPr/>
        </p:nvSpPr>
        <p:spPr>
          <a:xfrm>
            <a:off x="5022637" y="3508178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広告、営業、運用保守、プロダクト改善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CF662E7-334C-AE6B-9EAD-1399C9B4B497}"/>
              </a:ext>
            </a:extLst>
          </p:cNvPr>
          <p:cNvSpPr txBox="1"/>
          <p:nvPr/>
        </p:nvSpPr>
        <p:spPr>
          <a:xfrm>
            <a:off x="5053853" y="4450770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顧客提案、市場性評価、プロダクト改善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B7C5744-01B5-4CA3-66B9-05DD7F2F6468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5F1AFA1-6ABB-3CFF-83E3-B8B4ADDE618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AC0046E-CB48-68B9-6512-C344DAF1AC33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F8E15F1-F4D0-B193-8FDF-945B6C8BCDF6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CC5E1291-1463-18F0-7DE1-E9B435F437EE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4D9A63C-35F7-A6BB-6468-47D5830BF2E7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E55840A-EC07-D886-B3D4-4609EF4779B1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矢印: 左 56">
            <a:extLst>
              <a:ext uri="{FF2B5EF4-FFF2-40B4-BE49-F238E27FC236}">
                <a16:creationId xmlns:a16="http://schemas.microsoft.com/office/drawing/2014/main" id="{5E98AC15-CA37-6DFD-2382-9B8449AB702E}"/>
              </a:ext>
            </a:extLst>
          </p:cNvPr>
          <p:cNvSpPr/>
          <p:nvPr/>
        </p:nvSpPr>
        <p:spPr>
          <a:xfrm rot="5400000">
            <a:off x="1048207" y="4311115"/>
            <a:ext cx="1398212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8" name="矢印: 左 57">
            <a:extLst>
              <a:ext uri="{FF2B5EF4-FFF2-40B4-BE49-F238E27FC236}">
                <a16:creationId xmlns:a16="http://schemas.microsoft.com/office/drawing/2014/main" id="{370DB5B5-1AAD-96BD-63D0-F581F5D7AA67}"/>
              </a:ext>
            </a:extLst>
          </p:cNvPr>
          <p:cNvSpPr/>
          <p:nvPr/>
        </p:nvSpPr>
        <p:spPr>
          <a:xfrm rot="5400000">
            <a:off x="1451357" y="5451766"/>
            <a:ext cx="646330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2AE4317-B72A-7672-9651-C932D742809B}"/>
              </a:ext>
            </a:extLst>
          </p:cNvPr>
          <p:cNvSpPr txBox="1"/>
          <p:nvPr/>
        </p:nvSpPr>
        <p:spPr>
          <a:xfrm>
            <a:off x="1858889" y="4300922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②市場競争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FB6798A-94F6-0A57-8ACD-B9BFDAD17324}"/>
              </a:ext>
            </a:extLst>
          </p:cNvPr>
          <p:cNvSpPr txBox="1"/>
          <p:nvPr/>
        </p:nvSpPr>
        <p:spPr>
          <a:xfrm>
            <a:off x="1882715" y="536876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①市場検証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8BA2199-74E8-94AB-91CE-6CCC80D997F2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66B2520-063B-9C2F-BCE5-ADA6BE88F547}"/>
              </a:ext>
            </a:extLst>
          </p:cNvPr>
          <p:cNvSpPr txBox="1"/>
          <p:nvPr/>
        </p:nvSpPr>
        <p:spPr>
          <a:xfrm>
            <a:off x="5053853" y="5484576"/>
            <a:ext cx="6738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仮説立案、モック作成、評価の費用</a:t>
            </a:r>
          </a:p>
          <a:p>
            <a:pPr algn="l"/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374AA43-779D-6F77-B8EC-459E7215E5BB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24C69327-BA37-B5E3-5BC5-E31854232DBB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左 3">
            <a:extLst>
              <a:ext uri="{FF2B5EF4-FFF2-40B4-BE49-F238E27FC236}">
                <a16:creationId xmlns:a16="http://schemas.microsoft.com/office/drawing/2014/main" id="{28489300-E75B-A9E0-38A9-8781319FA45E}"/>
              </a:ext>
            </a:extLst>
          </p:cNvPr>
          <p:cNvSpPr/>
          <p:nvPr/>
        </p:nvSpPr>
        <p:spPr>
          <a:xfrm rot="2057796">
            <a:off x="7137204" y="6261977"/>
            <a:ext cx="415939" cy="31247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21672B-2633-BEF1-1281-124B9FD78F34}"/>
              </a:ext>
            </a:extLst>
          </p:cNvPr>
          <p:cNvSpPr txBox="1"/>
          <p:nvPr/>
        </p:nvSpPr>
        <p:spPr>
          <a:xfrm>
            <a:off x="7551800" y="6392862"/>
            <a:ext cx="39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今、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 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行っているところ</a:t>
            </a:r>
          </a:p>
        </p:txBody>
      </p:sp>
    </p:spTree>
    <p:extLst>
      <p:ext uri="{BB962C8B-B14F-4D97-AF65-F5344CB8AC3E}">
        <p14:creationId xmlns:p14="http://schemas.microsoft.com/office/powerpoint/2010/main" val="24020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C6F3-48E4-C814-F85B-D1CC4C86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C82391-C55F-B2AB-DBA3-0EA16130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295CB4-024D-D688-09AA-0F83290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15B3E0-2968-50B6-4FCF-A2E74AB6A1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83860A2-D934-275B-62CD-F83061806591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E3E1629-5A47-5851-88DC-3EF9B88A57AC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D836A5D-1B70-0269-33BB-C86A257DAAB9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CFE1DB90-6BD3-9FC4-B987-E58EB897CDDD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F55C7A4-8E19-ECBD-0E77-64537CEEE5A5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33EB4BA0-4664-CF50-5CC7-C89F01B4C1AA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E45D60BC-E4C2-8900-32EC-0542005EDFAF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A0505B4-B2E7-12C0-8D2D-CE3CCCC930AE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680E0C5-A5F5-EB57-4C6F-73EE5788397F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D6EB582-6D17-30E5-A998-7381B0C128C5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BEE748E-72EF-DF64-0729-607D5D5C4627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96C3D28-9EDF-7C24-96AF-EF5706818107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580895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45BE64A-69EC-313A-70A3-C3DD8107262D}"/>
              </a:ext>
            </a:extLst>
          </p:cNvPr>
          <p:cNvSpPr/>
          <p:nvPr/>
        </p:nvSpPr>
        <p:spPr>
          <a:xfrm>
            <a:off x="463824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FA97D28-08F2-AA36-7B8E-0B7046BB49A7}"/>
              </a:ext>
            </a:extLst>
          </p:cNvPr>
          <p:cNvCxnSpPr>
            <a:cxnSpLocks/>
          </p:cNvCxnSpPr>
          <p:nvPr/>
        </p:nvCxnSpPr>
        <p:spPr>
          <a:xfrm>
            <a:off x="8768080" y="6236438"/>
            <a:ext cx="301026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1889511-142B-8953-AE3C-F76ED039B30F}"/>
              </a:ext>
            </a:extLst>
          </p:cNvPr>
          <p:cNvSpPr/>
          <p:nvPr/>
        </p:nvSpPr>
        <p:spPr>
          <a:xfrm>
            <a:off x="914253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2CD186-D905-88E5-FB12-E7E9909EFADB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08993D2-4C99-E952-5992-38CFEC1D686D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8AE9F23-BCA3-1582-425C-26ADB0F0BC65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39194-7799-EA23-6A95-96303B3AFDB5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01B87A1-31B8-E75F-D751-FF491DFC2BE9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07C8C0D-2FC3-33A3-4FDC-F81F3345037F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69B61EF-4096-98B6-7530-091BBF2284D6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746F9F5-CEB7-1189-36AD-6E403DE70BEB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9972D75B-9E6C-FDA7-1713-568DFDC6084F}"/>
              </a:ext>
            </a:extLst>
          </p:cNvPr>
          <p:cNvSpPr/>
          <p:nvPr/>
        </p:nvSpPr>
        <p:spPr>
          <a:xfrm>
            <a:off x="3707121" y="2648949"/>
            <a:ext cx="1793183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</a:t>
            </a:r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 で実施</a:t>
            </a:r>
          </a:p>
        </p:txBody>
      </p:sp>
    </p:spTree>
    <p:extLst>
      <p:ext uri="{BB962C8B-B14F-4D97-AF65-F5344CB8AC3E}">
        <p14:creationId xmlns:p14="http://schemas.microsoft.com/office/powerpoint/2010/main" val="42534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CC0E33-A815-7165-9D11-37B68075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F728D59-6F39-32D0-1153-A6DC0D26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Working Backwards 2 </a:t>
            </a:r>
            <a:r>
              <a:rPr kumimoji="1" lang="ja-JP" altLang="en-US" dirty="0"/>
              <a:t>週目のスタート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3DBE04-C710-ED41-FCC8-56749DD1CC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415772"/>
          </a:xfrm>
        </p:spPr>
        <p:txBody>
          <a:bodyPr/>
          <a:lstStyle/>
          <a:p>
            <a:r>
              <a:rPr kumimoji="1" lang="ja-JP" altLang="en-US" sz="2800" b="1" dirty="0">
                <a:solidFill>
                  <a:schemeClr val="accent5"/>
                </a:solidFill>
              </a:rPr>
              <a:t>はじめに、各プロセスの時間配分をお願いします。</a:t>
            </a:r>
          </a:p>
          <a:p>
            <a:r>
              <a:rPr kumimoji="1" lang="ja-JP" altLang="en-US" dirty="0"/>
              <a:t>時間配分のねらいについて共有した後、さっそくワークに入りましょう。</a:t>
            </a:r>
          </a:p>
          <a:p>
            <a:endParaRPr kumimoji="1" lang="ja-JP" altLang="en-US" dirty="0"/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632F741A-CECC-7A11-EB7D-430E8EC0930E}"/>
              </a:ext>
            </a:extLst>
          </p:cNvPr>
          <p:cNvSpPr/>
          <p:nvPr/>
        </p:nvSpPr>
        <p:spPr>
          <a:xfrm>
            <a:off x="425038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9F4AB6E2-9FD3-4F97-FF6B-3823189BEB7D}"/>
              </a:ext>
            </a:extLst>
          </p:cNvPr>
          <p:cNvSpPr/>
          <p:nvPr/>
        </p:nvSpPr>
        <p:spPr>
          <a:xfrm>
            <a:off x="2779864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5DF63E40-7AEF-1B54-1FB6-D0738761D20B}"/>
              </a:ext>
            </a:extLst>
          </p:cNvPr>
          <p:cNvSpPr/>
          <p:nvPr/>
        </p:nvSpPr>
        <p:spPr>
          <a:xfrm>
            <a:off x="5134690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CBCB1D4-EB85-983D-4781-F3D5A5ED5FE6}"/>
              </a:ext>
            </a:extLst>
          </p:cNvPr>
          <p:cNvSpPr/>
          <p:nvPr/>
        </p:nvSpPr>
        <p:spPr>
          <a:xfrm>
            <a:off x="7489516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5A511D77-CC67-9170-DDDB-CFA007CF1C21}"/>
              </a:ext>
            </a:extLst>
          </p:cNvPr>
          <p:cNvSpPr/>
          <p:nvPr/>
        </p:nvSpPr>
        <p:spPr>
          <a:xfrm>
            <a:off x="9844341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pic>
        <p:nvPicPr>
          <p:cNvPr id="26" name="グラフィックス 25" descr="ストップウォッチ 単色塗りつぶし">
            <a:extLst>
              <a:ext uri="{FF2B5EF4-FFF2-40B4-BE49-F238E27FC236}">
                <a16:creationId xmlns:a16="http://schemas.microsoft.com/office/drawing/2014/main" id="{3AA3BE9E-FF6D-843F-D4AB-12328F00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38" y="3395012"/>
            <a:ext cx="763585" cy="76358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BA62FF-E623-F963-9B5C-2850A0631D5D}"/>
              </a:ext>
            </a:extLst>
          </p:cNvPr>
          <p:cNvSpPr txBox="1"/>
          <p:nvPr/>
        </p:nvSpPr>
        <p:spPr>
          <a:xfrm>
            <a:off x="10822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28" name="グラフィックス 27" descr="ストップウォッチ 単色塗りつぶし">
            <a:extLst>
              <a:ext uri="{FF2B5EF4-FFF2-40B4-BE49-F238E27FC236}">
                <a16:creationId xmlns:a16="http://schemas.microsoft.com/office/drawing/2014/main" id="{4DC4D9D9-DC31-EABA-A818-5C4F6F60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38" y="3395012"/>
            <a:ext cx="763585" cy="763585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B39F27A-7B05-B25A-EC28-DD83B2F40866}"/>
              </a:ext>
            </a:extLst>
          </p:cNvPr>
          <p:cNvSpPr txBox="1"/>
          <p:nvPr/>
        </p:nvSpPr>
        <p:spPr>
          <a:xfrm>
            <a:off x="35206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0" name="グラフィックス 29" descr="ストップウォッチ 単色塗りつぶし">
            <a:extLst>
              <a:ext uri="{FF2B5EF4-FFF2-40B4-BE49-F238E27FC236}">
                <a16:creationId xmlns:a16="http://schemas.microsoft.com/office/drawing/2014/main" id="{0F479514-B486-26EA-F82D-C4C087DE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3347" y="3395012"/>
            <a:ext cx="763585" cy="763585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4D70B32-C452-C21C-F900-6AF12CFB797F}"/>
              </a:ext>
            </a:extLst>
          </p:cNvPr>
          <p:cNvSpPr txBox="1"/>
          <p:nvPr/>
        </p:nvSpPr>
        <p:spPr>
          <a:xfrm>
            <a:off x="5870568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2" name="グラフィックス 31" descr="ストップウォッチ 単色塗りつぶし">
            <a:extLst>
              <a:ext uri="{FF2B5EF4-FFF2-40B4-BE49-F238E27FC236}">
                <a16:creationId xmlns:a16="http://schemas.microsoft.com/office/drawing/2014/main" id="{27F4FECE-CFC7-A6D7-D7E9-60C6F5E0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56" y="3395012"/>
            <a:ext cx="763585" cy="76358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C6CF601-D511-179F-BC34-353436E9E123}"/>
              </a:ext>
            </a:extLst>
          </p:cNvPr>
          <p:cNvSpPr txBox="1"/>
          <p:nvPr/>
        </p:nvSpPr>
        <p:spPr>
          <a:xfrm>
            <a:off x="8220477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4" name="グラフィックス 33" descr="ストップウォッチ 単色塗りつぶし">
            <a:extLst>
              <a:ext uri="{FF2B5EF4-FFF2-40B4-BE49-F238E27FC236}">
                <a16:creationId xmlns:a16="http://schemas.microsoft.com/office/drawing/2014/main" id="{E80B6607-2FBD-DEB6-6AC7-C9EEF1CA4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474" y="3395012"/>
            <a:ext cx="763585" cy="76358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107744E-0BEB-1857-6B6A-3B25D9A01618}"/>
              </a:ext>
            </a:extLst>
          </p:cNvPr>
          <p:cNvSpPr txBox="1"/>
          <p:nvPr/>
        </p:nvSpPr>
        <p:spPr>
          <a:xfrm>
            <a:off x="10591695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D2EB9EC0-42CF-8CCE-7F35-6AFC51D47983}"/>
              </a:ext>
            </a:extLst>
          </p:cNvPr>
          <p:cNvSpPr txBox="1">
            <a:spLocks/>
          </p:cNvSpPr>
          <p:nvPr/>
        </p:nvSpPr>
        <p:spPr>
          <a:xfrm>
            <a:off x="425038" y="5810190"/>
            <a:ext cx="11424062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61E2D"/>
              </a:buClr>
            </a:pPr>
            <a:r>
              <a:rPr lang="en-US" altLang="ja-JP" sz="1800" dirty="0">
                <a:solidFill>
                  <a:srgbClr val="111724"/>
                </a:solidFill>
                <a:latin typeface="Amazon Ember Display"/>
                <a:ea typeface="メイリオ"/>
              </a:rPr>
              <a:t>※</a:t>
            </a:r>
            <a:r>
              <a:rPr lang="ja-JP" altLang="en-US" sz="1800" dirty="0">
                <a:solidFill>
                  <a:srgbClr val="111724"/>
                </a:solidFill>
                <a:latin typeface="Amazon Ember Display"/>
                <a:ea typeface="メイリオ"/>
              </a:rPr>
              <a:t>タイムキーパーが必要な場合、ファシリテーターが行います</a:t>
            </a:r>
            <a:endParaRPr lang="en-US" altLang="ja-JP" sz="1800" dirty="0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5" name="四角形: メモ 4">
            <a:extLst>
              <a:ext uri="{FF2B5EF4-FFF2-40B4-BE49-F238E27FC236}">
                <a16:creationId xmlns:a16="http://schemas.microsoft.com/office/drawing/2014/main" id="{8F99ADD1-5CED-D940-064F-490D726FBE46}"/>
              </a:ext>
            </a:extLst>
          </p:cNvPr>
          <p:cNvSpPr/>
          <p:nvPr/>
        </p:nvSpPr>
        <p:spPr>
          <a:xfrm>
            <a:off x="7563256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有望な発明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つについて、提供者メッセージと社内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の作成をお願いします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00D94B83-B729-52EF-8BA3-8A6ADC868195}"/>
              </a:ext>
            </a:extLst>
          </p:cNvPr>
          <p:cNvSpPr/>
          <p:nvPr/>
        </p:nvSpPr>
        <p:spPr>
          <a:xfrm>
            <a:off x="9942412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スポンサー、ファン、シェアのマイルストンの計画をお願いします</a:t>
            </a:r>
          </a:p>
        </p:txBody>
      </p:sp>
    </p:spTree>
    <p:extLst>
      <p:ext uri="{BB962C8B-B14F-4D97-AF65-F5344CB8AC3E}">
        <p14:creationId xmlns:p14="http://schemas.microsoft.com/office/powerpoint/2010/main" val="1185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C848-E76E-A5AC-B877-E078AC58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CCB069-09D5-E849-1B9F-4B0026F5D9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CA3C3C2-5238-F182-6610-CE8DBC1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D16BB5-EA00-6151-DEA9-9A17C038A1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改善の実践 </a:t>
            </a:r>
            <a:r>
              <a:rPr lang="en-US" altLang="ja-JP" b="1" dirty="0">
                <a:solidFill>
                  <a:schemeClr val="accent5"/>
                </a:solidFill>
              </a:rPr>
              <a:t>(</a:t>
            </a:r>
            <a:r>
              <a:rPr lang="ja-JP" altLang="en-US" b="1" dirty="0">
                <a:solidFill>
                  <a:schemeClr val="accent5"/>
                </a:solidFill>
              </a:rPr>
              <a:t>参加者主導</a:t>
            </a:r>
            <a:r>
              <a:rPr lang="en-US" altLang="ja-JP" b="1" dirty="0">
                <a:solidFill>
                  <a:schemeClr val="accent5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27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75C9-574B-12DF-8E95-505D74B9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392197-EAAE-A144-452A-46CB37789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FEE3616-EA06-B2D4-BCE4-83A1DA06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CCB149-5A1C-B0BF-B057-5BA1BF67E1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>
                <a:solidFill>
                  <a:schemeClr val="tx1"/>
                </a:solidFill>
              </a:rPr>
              <a:t>改善の実践 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参加者主導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Listen : </a:t>
            </a:r>
            <a:r>
              <a:rPr lang="ja-JP" altLang="en-US" b="1" dirty="0">
                <a:solidFill>
                  <a:schemeClr val="accent5"/>
                </a:solidFill>
              </a:rPr>
              <a:t>顧客は誰か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6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233251-6304-B203-1BC5-58271268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61E0BAF-5ACA-141B-2D27-525C18D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改善編を始める前の確認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ED9FD9-7E52-0C79-ABB5-7EF84916E3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527393"/>
          </a:xfrm>
        </p:spPr>
        <p:txBody>
          <a:bodyPr/>
          <a:lstStyle/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lang="ja-JP" altLang="en-US" dirty="0">
                <a:solidFill>
                  <a:srgbClr val="4D5156"/>
                </a:solidFill>
                <a:latin typeface="arial" panose="020B0604020202020204" pitchFamily="34" charset="0"/>
                <a:ea typeface="メイリオ"/>
              </a:rPr>
              <a:t>🎁</a:t>
            </a:r>
            <a:r>
              <a:rPr lang="en-US" altLang="ja-JP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: </a:t>
            </a:r>
            <a:r>
              <a:rPr lang="ja-JP" altLang="en-US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モックを使用した課題解決・行動変化に関する定量・定性データの収集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改善編までに各ペアは必ずユーザーテスト等により「顧客の反応」を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“Listen”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し、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”Test/Iterate”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で決めた閾値を超えているか、観測したデータをまとめてください。改善編の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フェーズで共有いただきます。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⛏️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ja-JP" altLang="en-US" b="1" dirty="0">
                <a:solidFill>
                  <a:srgbClr val="FF6A3D"/>
                </a:solidFill>
                <a:latin typeface="Amazon Ember Display"/>
                <a:ea typeface="メイリオ"/>
              </a:rPr>
              <a:t>実践編のアウトプットを </a:t>
            </a:r>
            <a:r>
              <a:rPr kumimoji="1" lang="en-US" altLang="ja-JP" b="1" dirty="0">
                <a:solidFill>
                  <a:srgbClr val="FF6A3D"/>
                </a:solidFill>
                <a:latin typeface="Amazon Ember Display"/>
                <a:ea typeface="メイリオ"/>
              </a:rPr>
              <a:t>commit </a:t>
            </a:r>
            <a:r>
              <a:rPr kumimoji="1" lang="ja-JP" altLang="en-US" b="1" dirty="0">
                <a:solidFill>
                  <a:srgbClr val="FF6A3D"/>
                </a:solidFill>
                <a:latin typeface="Amazon Ember Display"/>
                <a:ea typeface="メイリオ"/>
              </a:rPr>
              <a:t>しておく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discovery/README.md </a:t>
            </a:r>
            <a:r>
              <a:rPr kumimoji="1" lang="ja-JP" altLang="en-US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の実践編 </a:t>
            </a:r>
            <a:r>
              <a:rPr kumimoji="1" lang="en-US" altLang="ja-JP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/ </a:t>
            </a:r>
            <a:r>
              <a:rPr kumimoji="1" lang="ja-JP" altLang="en-US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改善編前後の比較ができるよう、変更を </a:t>
            </a:r>
            <a:r>
              <a:rPr kumimoji="1" lang="en-US" altLang="ja-JP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commit </a:t>
            </a:r>
            <a:r>
              <a:rPr kumimoji="1" lang="ja-JP" altLang="en-US" dirty="0">
                <a:solidFill>
                  <a:srgbClr val="161E2D"/>
                </a:solidFill>
                <a:latin typeface="Consolas" panose="020B0609020204030204" pitchFamily="49" charset="0"/>
                <a:ea typeface="メイリオ"/>
              </a:rPr>
              <a:t>しておいてください。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 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👀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/>
                <a:ea typeface="メイリオ"/>
              </a:rPr>
              <a:t>で使用するソリューションリストの拡充・精緻化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で使用したソリューションのリストについて、難易度の精緻化、難易度が高すぎるものの除外、顧客の行動に対するカバレッジの拡大など新しい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のための準備をしてください。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7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69994A9-F141-7364-E270-035A1B8F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42D59E1E-0BF2-E471-3892-EA88A0E7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顧客は誰か </a:t>
            </a:r>
            <a:r>
              <a:rPr kumimoji="1" lang="en-US" altLang="ja-JP" dirty="0"/>
              <a:t>? 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C052102-ADEC-00F4-EBEB-1B337FDA7E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lang="ja-JP" altLang="en-US" dirty="0"/>
              <a:t>プロダクトマネージャーは、今回フォーカスする「お客様」の</a:t>
            </a:r>
            <a:r>
              <a:rPr lang="ja-JP" altLang="en-US" b="1" dirty="0"/>
              <a:t>目的</a:t>
            </a:r>
            <a:r>
              <a:rPr lang="ja-JP" altLang="en-US" dirty="0"/>
              <a:t>と</a:t>
            </a:r>
            <a:r>
              <a:rPr lang="ja-JP" altLang="en-US" b="1" dirty="0"/>
              <a:t>行動</a:t>
            </a:r>
            <a:r>
              <a:rPr lang="ja-JP" altLang="en-US" dirty="0"/>
              <a:t>、</a:t>
            </a:r>
            <a:r>
              <a:rPr lang="ja-JP" altLang="en-US" b="1" dirty="0"/>
              <a:t>属性</a:t>
            </a:r>
            <a:r>
              <a:rPr lang="ja-JP" altLang="en-US" dirty="0"/>
              <a:t>をまとめたスライド </a:t>
            </a:r>
            <a:r>
              <a:rPr lang="en-US" altLang="ja-JP" dirty="0"/>
              <a:t>“customer.png” </a:t>
            </a:r>
            <a:r>
              <a:rPr lang="ja-JP" altLang="en-US" dirty="0"/>
              <a:t>の内容をチームメンバーに共有ください。</a:t>
            </a:r>
          </a:p>
        </p:txBody>
      </p:sp>
      <p:pic>
        <p:nvPicPr>
          <p:cNvPr id="25" name="グラフィックス 24" descr="男性 単色塗りつぶし">
            <a:extLst>
              <a:ext uri="{FF2B5EF4-FFF2-40B4-BE49-F238E27FC236}">
                <a16:creationId xmlns:a16="http://schemas.microsoft.com/office/drawing/2014/main" id="{024C457E-74EF-41A7-A028-3EE6F87CE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4642" y="3459784"/>
            <a:ext cx="1359478" cy="1359478"/>
          </a:xfrm>
          <a:prstGeom prst="rect">
            <a:avLst/>
          </a:prstGeom>
        </p:spPr>
      </p:pic>
      <p:sp>
        <p:nvSpPr>
          <p:cNvPr id="26" name="楕円 25">
            <a:extLst>
              <a:ext uri="{FF2B5EF4-FFF2-40B4-BE49-F238E27FC236}">
                <a16:creationId xmlns:a16="http://schemas.microsoft.com/office/drawing/2014/main" id="{1DF8CC31-BEC1-ABB7-216B-421897DC232E}"/>
              </a:ext>
            </a:extLst>
          </p:cNvPr>
          <p:cNvSpPr/>
          <p:nvPr/>
        </p:nvSpPr>
        <p:spPr>
          <a:xfrm>
            <a:off x="3538104" y="2319046"/>
            <a:ext cx="2930237" cy="2930237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53575FC2-1A0E-267E-4242-63FB6040C980}"/>
              </a:ext>
            </a:extLst>
          </p:cNvPr>
          <p:cNvSpPr txBox="1"/>
          <p:nvPr/>
        </p:nvSpPr>
        <p:spPr>
          <a:xfrm>
            <a:off x="3938154" y="2541483"/>
            <a:ext cx="202622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目的</a:t>
            </a:r>
            <a:endParaRPr kumimoji="1" lang="en-US" altLang="ja-JP" b="1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176121F9-0F20-B10C-80DC-F0842913DA2E}"/>
              </a:ext>
            </a:extLst>
          </p:cNvPr>
          <p:cNvSpPr/>
          <p:nvPr/>
        </p:nvSpPr>
        <p:spPr>
          <a:xfrm>
            <a:off x="5533159" y="2319046"/>
            <a:ext cx="2930237" cy="2930237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FBA2CF-6222-ED39-3DE2-0A04980B4F14}"/>
              </a:ext>
            </a:extLst>
          </p:cNvPr>
          <p:cNvSpPr txBox="1"/>
          <p:nvPr/>
        </p:nvSpPr>
        <p:spPr>
          <a:xfrm>
            <a:off x="6198176" y="2541483"/>
            <a:ext cx="202622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9BD187AF-97A8-AD9C-CD40-E94012E369C1}"/>
              </a:ext>
            </a:extLst>
          </p:cNvPr>
          <p:cNvSpPr/>
          <p:nvPr/>
        </p:nvSpPr>
        <p:spPr>
          <a:xfrm>
            <a:off x="4535631" y="3410251"/>
            <a:ext cx="2930237" cy="2930237"/>
          </a:xfrm>
          <a:prstGeom prst="ellipse">
            <a:avLst/>
          </a:prstGeom>
          <a:noFill/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13A1B29-FA11-10C9-DA80-BD42A19438A4}"/>
              </a:ext>
            </a:extLst>
          </p:cNvPr>
          <p:cNvSpPr txBox="1"/>
          <p:nvPr/>
        </p:nvSpPr>
        <p:spPr>
          <a:xfrm>
            <a:off x="5003222" y="5262300"/>
            <a:ext cx="2026227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属性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5FBE1C-09B4-A127-3A55-5B660F8D1D77}"/>
              </a:ext>
            </a:extLst>
          </p:cNvPr>
          <p:cNvSpPr txBox="1"/>
          <p:nvPr/>
        </p:nvSpPr>
        <p:spPr>
          <a:xfrm>
            <a:off x="4551216" y="5644649"/>
            <a:ext cx="293023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・性別、年代、嗜好 </a:t>
            </a:r>
            <a:r>
              <a:rPr kumimoji="1" lang="en-US" altLang="ja-JP" dirty="0" err="1">
                <a:solidFill>
                  <a:srgbClr val="161E2D"/>
                </a:solidFill>
                <a:latin typeface="Amazon Ember Display"/>
                <a:ea typeface="メイリオ"/>
              </a:rPr>
              <a:t>etc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algn="ctr"/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・企業規模、業種、業務 </a:t>
            </a:r>
            <a:r>
              <a:rPr kumimoji="1" lang="en-US" altLang="ja-JP" dirty="0" err="1">
                <a:solidFill>
                  <a:srgbClr val="161E2D"/>
                </a:solidFill>
                <a:latin typeface="Amazon Ember Display"/>
                <a:ea typeface="メイリオ"/>
              </a:rPr>
              <a:t>etc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07CD3D1-D413-5609-9905-BF1F4F69BD79}"/>
              </a:ext>
            </a:extLst>
          </p:cNvPr>
          <p:cNvSpPr txBox="1"/>
          <p:nvPr/>
        </p:nvSpPr>
        <p:spPr>
          <a:xfrm>
            <a:off x="8599489" y="5286970"/>
            <a:ext cx="3186544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※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新規サービスの場合は、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お客様が現時点で取っている行動を共有ください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9505F81-4057-01A7-4837-E8870496154D}"/>
              </a:ext>
            </a:extLst>
          </p:cNvPr>
          <p:cNvSpPr txBox="1"/>
          <p:nvPr/>
        </p:nvSpPr>
        <p:spPr>
          <a:xfrm>
            <a:off x="3823854" y="3306182"/>
            <a:ext cx="1636567" cy="124726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・どんな状況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・どんな課題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・どんな動機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en-US" altLang="ja-JP" dirty="0" err="1">
                <a:solidFill>
                  <a:srgbClr val="161E2D"/>
                </a:solidFill>
                <a:latin typeface="Amazon Ember Display"/>
                <a:ea typeface="メイリオ"/>
              </a:rPr>
              <a:t>etc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…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05F2016-B683-6B7C-4F3A-68FA4FF47B65}"/>
              </a:ext>
            </a:extLst>
          </p:cNvPr>
          <p:cNvSpPr txBox="1"/>
          <p:nvPr/>
        </p:nvSpPr>
        <p:spPr>
          <a:xfrm>
            <a:off x="6716858" y="3245755"/>
            <a:ext cx="1460787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・どんな手段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・利用頻度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・利用額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・利用期間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en-US" altLang="ja-JP" dirty="0" err="1">
                <a:solidFill>
                  <a:srgbClr val="161E2D"/>
                </a:solidFill>
                <a:latin typeface="Amazon Ember Display"/>
                <a:ea typeface="メイリオ"/>
              </a:rPr>
              <a:t>etc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…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5157DE8D-B3FC-5595-D532-A831BCBCDD34}"/>
              </a:ext>
            </a:extLst>
          </p:cNvPr>
          <p:cNvCxnSpPr>
            <a:cxnSpLocks/>
          </p:cNvCxnSpPr>
          <p:nvPr/>
        </p:nvCxnSpPr>
        <p:spPr>
          <a:xfrm flipH="1" flipV="1">
            <a:off x="7858689" y="4464834"/>
            <a:ext cx="1036833" cy="593189"/>
          </a:xfrm>
          <a:prstGeom prst="straightConnector1">
            <a:avLst/>
          </a:prstGeom>
          <a:ln w="1270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9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5FCE-CC93-9BEC-6FD6-23E06F4F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95C14B-2AB1-4AF9-D0CA-087B5AF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03DFE7-CD8C-0E22-E877-BE5C2BEF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顧客の行動変更容易性を反映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BB9FF4-579C-FAB5-B71B-3CF1D6E53C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49DDAD6E-CF4D-5169-1029-DD9454B2F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967365"/>
            <a:ext cx="1359478" cy="135947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4CC51F4-864E-EAD5-5165-6BE695FD1208}"/>
              </a:ext>
            </a:extLst>
          </p:cNvPr>
          <p:cNvSpPr txBox="1"/>
          <p:nvPr/>
        </p:nvSpPr>
        <p:spPr>
          <a:xfrm>
            <a:off x="1514168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49F800-C1A0-03CB-A413-6D8468F32019}"/>
              </a:ext>
            </a:extLst>
          </p:cNvPr>
          <p:cNvSpPr txBox="1"/>
          <p:nvPr/>
        </p:nvSpPr>
        <p:spPr>
          <a:xfrm>
            <a:off x="1514168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5" name="矢印: 上 4">
            <a:extLst>
              <a:ext uri="{FF2B5EF4-FFF2-40B4-BE49-F238E27FC236}">
                <a16:creationId xmlns:a16="http://schemas.microsoft.com/office/drawing/2014/main" id="{294E4BC4-F35F-2A82-D1E3-1AC8BF7909D2}"/>
              </a:ext>
            </a:extLst>
          </p:cNvPr>
          <p:cNvSpPr/>
          <p:nvPr/>
        </p:nvSpPr>
        <p:spPr>
          <a:xfrm rot="5400000">
            <a:off x="6844825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D369E8-EC17-84F6-0775-1CD87E20C9F8}"/>
              </a:ext>
            </a:extLst>
          </p:cNvPr>
          <p:cNvSpPr txBox="1"/>
          <p:nvPr/>
        </p:nvSpPr>
        <p:spPr>
          <a:xfrm>
            <a:off x="2915472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439487A-30A2-AE91-3192-93D9F8DD1719}"/>
              </a:ext>
            </a:extLst>
          </p:cNvPr>
          <p:cNvSpPr txBox="1"/>
          <p:nvPr/>
        </p:nvSpPr>
        <p:spPr>
          <a:xfrm>
            <a:off x="10485438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9355602-D796-72DE-FD34-A8354543DA64}"/>
              </a:ext>
            </a:extLst>
          </p:cNvPr>
          <p:cNvSpPr/>
          <p:nvPr/>
        </p:nvSpPr>
        <p:spPr>
          <a:xfrm>
            <a:off x="1024631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5954A96-E7E6-8955-DC51-AEEA7140FEAB}"/>
              </a:ext>
            </a:extLst>
          </p:cNvPr>
          <p:cNvSpPr/>
          <p:nvPr/>
        </p:nvSpPr>
        <p:spPr>
          <a:xfrm>
            <a:off x="849109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305B051-E5AC-9308-7BAE-B54D73154390}"/>
              </a:ext>
            </a:extLst>
          </p:cNvPr>
          <p:cNvSpPr/>
          <p:nvPr/>
        </p:nvSpPr>
        <p:spPr>
          <a:xfrm>
            <a:off x="4993874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8F1BBB-98D2-7925-4E09-C41FBF6A457D}"/>
              </a:ext>
            </a:extLst>
          </p:cNvPr>
          <p:cNvSpPr/>
          <p:nvPr/>
        </p:nvSpPr>
        <p:spPr>
          <a:xfrm>
            <a:off x="2429247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B35AE8D-0FE2-B6CE-B973-A3F4E71BF486}"/>
              </a:ext>
            </a:extLst>
          </p:cNvPr>
          <p:cNvSpPr/>
          <p:nvPr/>
        </p:nvSpPr>
        <p:spPr>
          <a:xfrm>
            <a:off x="3692217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20F3475-8995-398C-9A88-1BB1034DB249}"/>
              </a:ext>
            </a:extLst>
          </p:cNvPr>
          <p:cNvSpPr/>
          <p:nvPr/>
        </p:nvSpPr>
        <p:spPr>
          <a:xfrm>
            <a:off x="4993874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C27163DA-8E9B-6C99-3518-FAC6AF355682}"/>
              </a:ext>
            </a:extLst>
          </p:cNvPr>
          <p:cNvSpPr/>
          <p:nvPr/>
        </p:nvSpPr>
        <p:spPr>
          <a:xfrm>
            <a:off x="8451154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81F80C54-C647-DAFF-823F-79358067604C}"/>
              </a:ext>
            </a:extLst>
          </p:cNvPr>
          <p:cNvSpPr/>
          <p:nvPr/>
        </p:nvSpPr>
        <p:spPr>
          <a:xfrm>
            <a:off x="6782423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16" name="グラフィックス 15" descr="右向き指示マーク 単色塗りつぶし">
            <a:extLst>
              <a:ext uri="{FF2B5EF4-FFF2-40B4-BE49-F238E27FC236}">
                <a16:creationId xmlns:a16="http://schemas.microsoft.com/office/drawing/2014/main" id="{35A19961-ADEB-A13D-6061-AAEE4F023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7459282" y="4447502"/>
            <a:ext cx="729874" cy="729874"/>
          </a:xfrm>
          <a:prstGeom prst="rect">
            <a:avLst/>
          </a:prstGeom>
        </p:spPr>
      </p:pic>
      <p:pic>
        <p:nvPicPr>
          <p:cNvPr id="17" name="グラフィックス 16" descr="右向き指示マーク 単色塗りつぶし">
            <a:extLst>
              <a:ext uri="{FF2B5EF4-FFF2-40B4-BE49-F238E27FC236}">
                <a16:creationId xmlns:a16="http://schemas.microsoft.com/office/drawing/2014/main" id="{3A9DF4F3-5E34-05E8-5BAE-378BA3FC0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6351506" y="5330959"/>
            <a:ext cx="729874" cy="729874"/>
          </a:xfrm>
          <a:prstGeom prst="rect">
            <a:avLst/>
          </a:prstGeom>
        </p:spPr>
      </p:pic>
      <p:pic>
        <p:nvPicPr>
          <p:cNvPr id="19" name="グラフィックス 18" descr="右向き指示マーク 単色塗りつぶし">
            <a:extLst>
              <a:ext uri="{FF2B5EF4-FFF2-40B4-BE49-F238E27FC236}">
                <a16:creationId xmlns:a16="http://schemas.microsoft.com/office/drawing/2014/main" id="{EAF3FF8E-20EA-AA40-362E-9BE0AD27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6351506" y="4379147"/>
            <a:ext cx="729874" cy="72987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7BB6B69-5082-2710-07BE-74A3E72BDCAA}"/>
              </a:ext>
            </a:extLst>
          </p:cNvPr>
          <p:cNvSpPr txBox="1"/>
          <p:nvPr/>
        </p:nvSpPr>
        <p:spPr>
          <a:xfrm>
            <a:off x="7541458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7BC68266-0D42-83BA-4A33-0337C89EA2DA}"/>
              </a:ext>
            </a:extLst>
          </p:cNvPr>
          <p:cNvCxnSpPr/>
          <p:nvPr/>
        </p:nvCxnSpPr>
        <p:spPr>
          <a:xfrm flipH="1" flipV="1">
            <a:off x="6872968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B462E-4DA3-1FC0-9294-2E5BD65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8B467-B11C-CA68-FF73-1635ECB438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3CEF1A0-8FA5-49C6-D736-052400ED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4DA7E6-2507-F0D1-9848-BF71C03809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Define : </a:t>
            </a:r>
            <a:r>
              <a:rPr lang="ja-JP" altLang="en-US" b="1" dirty="0">
                <a:solidFill>
                  <a:schemeClr val="accent5"/>
                </a:solidFill>
              </a:rPr>
              <a:t>課題と機会は何か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28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2DE4-D9D6-3594-0943-97CE9A19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1357FD0-4BD4-AAFD-69DB-42D5DC80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A664A63-1904-0758-90B9-ACC75FC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新しい問いを立てる</a:t>
            </a:r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686676D-A6F2-39F7-C210-230074394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9857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「なぜ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〇〇せずに□□ができないのか</a:t>
            </a:r>
            <a: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? 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」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srgbClr val="FF693C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より最適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トレードオフを発生させずに目的が達成できるべきではないのか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? </a:t>
            </a:r>
            <a:b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</a:b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例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服の傷みなしにきれいに漂白、開発知識がなくても業務アプリが作れる等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endParaRPr lang="en-US" altLang="ja-JP" sz="3600" b="1" dirty="0">
              <a:solidFill>
                <a:schemeClr val="accent5"/>
              </a:solidFill>
            </a:endParaRPr>
          </a:p>
          <a:p>
            <a:r>
              <a:rPr lang="ja-JP" altLang="en-US" sz="3600" b="1" dirty="0">
                <a:solidFill>
                  <a:schemeClr val="accent5"/>
                </a:solidFill>
              </a:rPr>
              <a:t>「なぜ○○と○○は同時にできないのか</a:t>
            </a:r>
            <a:r>
              <a:rPr lang="en-US" altLang="ja-JP" sz="3600" b="1" dirty="0">
                <a:solidFill>
                  <a:schemeClr val="accent5"/>
                </a:solidFill>
              </a:rPr>
              <a:t>?</a:t>
            </a:r>
            <a:r>
              <a:rPr lang="ja-JP" altLang="en-US" sz="3600" b="1" dirty="0">
                <a:solidFill>
                  <a:schemeClr val="accent5"/>
                </a:solidFill>
              </a:rPr>
              <a:t>」</a:t>
            </a:r>
            <a:endParaRPr lang="en-US" altLang="ja-JP" sz="3600" b="1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1" dirty="0"/>
              <a:t>より連続</a:t>
            </a:r>
            <a:r>
              <a:rPr lang="ja-JP" altLang="en-US" dirty="0"/>
              <a:t> </a:t>
            </a:r>
            <a:r>
              <a:rPr lang="en-US" altLang="ja-JP" dirty="0"/>
              <a:t>: 2 </a:t>
            </a:r>
            <a:r>
              <a:rPr lang="ja-JP" altLang="en-US" dirty="0"/>
              <a:t>つ以上の連続した行動が一度に行えるべきではないのか </a:t>
            </a:r>
            <a:r>
              <a:rPr lang="en-US" altLang="ja-JP" dirty="0"/>
              <a:t>? </a:t>
            </a:r>
            <a:br>
              <a:rPr lang="en-US" altLang="ja-JP" dirty="0"/>
            </a:br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洗濯 </a:t>
            </a:r>
            <a:r>
              <a:rPr lang="en-US" altLang="ja-JP" dirty="0"/>
              <a:t>+ </a:t>
            </a:r>
            <a:r>
              <a:rPr lang="ja-JP" altLang="en-US" dirty="0"/>
              <a:t>乾燥 </a:t>
            </a:r>
            <a:r>
              <a:rPr lang="en-US" altLang="ja-JP" dirty="0"/>
              <a:t>= </a:t>
            </a:r>
            <a:r>
              <a:rPr lang="ja-JP" altLang="en-US" dirty="0"/>
              <a:t>洗濯乾燥機、新幹線予約 </a:t>
            </a:r>
            <a:r>
              <a:rPr lang="en-US" altLang="ja-JP" dirty="0"/>
              <a:t>+ </a:t>
            </a:r>
            <a:r>
              <a:rPr lang="ja-JP" altLang="en-US" dirty="0"/>
              <a:t>ホテル予約 </a:t>
            </a:r>
            <a:r>
              <a:rPr lang="en-US" altLang="ja-JP" dirty="0"/>
              <a:t>= </a:t>
            </a:r>
            <a:r>
              <a:rPr lang="ja-JP" altLang="en-US" dirty="0"/>
              <a:t>旅パック等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30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FE56-F7E8-6629-64D7-A259902C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7A6037-9366-9630-5AF1-6093E4EBC2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E110704-F768-B14A-C97B-3B067385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3BBA1B-1C45-4D81-4D50-AC3C173F10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Invent : </a:t>
            </a:r>
            <a:r>
              <a:rPr lang="ja-JP" altLang="en-US" b="1" dirty="0">
                <a:solidFill>
                  <a:schemeClr val="accent5"/>
                </a:solidFill>
              </a:rPr>
              <a:t>解決策は何か 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47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FB5F-679D-8037-9DD1-3E31F5E9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C3AF74-9E9C-7802-5783-9A03A0BD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75428DA-8BCD-7D73-F008-82263DFE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発明の実施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8962303-9DDF-7760-7FD4-2AA7F86FEF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27727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ペアワーク</a:t>
            </a:r>
            <a:r>
              <a:rPr kumimoji="1" lang="en-US" altLang="ja-JP" dirty="0"/>
              <a:t>] </a:t>
            </a:r>
          </a:p>
          <a:p>
            <a:r>
              <a:rPr lang="ja-JP" altLang="en-US" dirty="0"/>
              <a:t>ペアで問いに対する発明をします。ペアで「○○として」に指定する人、「問い」に指定する問いを分担し、生成 </a:t>
            </a:r>
            <a:r>
              <a:rPr lang="en-US" altLang="ja-JP" dirty="0"/>
              <a:t>AI </a:t>
            </a:r>
            <a:r>
              <a:rPr lang="ja-JP" altLang="en-US" dirty="0"/>
              <a:t>で発明を行ってください。</a:t>
            </a:r>
            <a:endParaRPr lang="en-US" altLang="ja-JP" dirty="0"/>
          </a:p>
        </p:txBody>
      </p:sp>
      <p:pic>
        <p:nvPicPr>
          <p:cNvPr id="8" name="グラフィックス 7" descr="とんがり帽子 枠線">
            <a:extLst>
              <a:ext uri="{FF2B5EF4-FFF2-40B4-BE49-F238E27FC236}">
                <a16:creationId xmlns:a16="http://schemas.microsoft.com/office/drawing/2014/main" id="{031DF93B-3F2D-8E8D-6F90-6C0CBA226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8" y="2705142"/>
            <a:ext cx="740328" cy="740328"/>
          </a:xfrm>
          <a:prstGeom prst="rect">
            <a:avLst/>
          </a:prstGeom>
        </p:spPr>
      </p:pic>
      <p:pic>
        <p:nvPicPr>
          <p:cNvPr id="9" name="グラフィックス 8" descr="とんがり帽子 枠線">
            <a:extLst>
              <a:ext uri="{FF2B5EF4-FFF2-40B4-BE49-F238E27FC236}">
                <a16:creationId xmlns:a16="http://schemas.microsoft.com/office/drawing/2014/main" id="{4DB20EBB-F734-0CD3-7721-470DCC836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3555430"/>
            <a:ext cx="740328" cy="740328"/>
          </a:xfrm>
          <a:prstGeom prst="rect">
            <a:avLst/>
          </a:prstGeom>
        </p:spPr>
      </p:pic>
      <p:pic>
        <p:nvPicPr>
          <p:cNvPr id="10" name="グラフィックス 9" descr="とんがり帽子 枠線">
            <a:extLst>
              <a:ext uri="{FF2B5EF4-FFF2-40B4-BE49-F238E27FC236}">
                <a16:creationId xmlns:a16="http://schemas.microsoft.com/office/drawing/2014/main" id="{4C1FEB0D-9E09-F8BD-1FD6-E43A4388F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988" y="4423136"/>
            <a:ext cx="740328" cy="740328"/>
          </a:xfrm>
          <a:prstGeom prst="rect">
            <a:avLst/>
          </a:prstGeom>
        </p:spPr>
      </p:pic>
      <p:pic>
        <p:nvPicPr>
          <p:cNvPr id="13" name="グラフィックス 12" descr="とんがり帽子 枠線">
            <a:extLst>
              <a:ext uri="{FF2B5EF4-FFF2-40B4-BE49-F238E27FC236}">
                <a16:creationId xmlns:a16="http://schemas.microsoft.com/office/drawing/2014/main" id="{D0986365-4F85-5182-0F0C-AF7FB0027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988" y="5290842"/>
            <a:ext cx="740328" cy="7403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5EEA48-B1C8-5FB1-5648-7D5355DC9DB8}"/>
              </a:ext>
            </a:extLst>
          </p:cNvPr>
          <p:cNvSpPr txBox="1"/>
          <p:nvPr/>
        </p:nvSpPr>
        <p:spPr>
          <a:xfrm>
            <a:off x="1379710" y="2705142"/>
            <a:ext cx="1038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A.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友人・家族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感情的な第三者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お母さん、お父さん、お姉さん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85424BB-3FC9-A2E4-5A09-DC92836BD3FE}"/>
              </a:ext>
            </a:extLst>
          </p:cNvPr>
          <p:cNvSpPr txBox="1"/>
          <p:nvPr/>
        </p:nvSpPr>
        <p:spPr>
          <a:xfrm>
            <a:off x="1379711" y="3510096"/>
            <a:ext cx="98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B.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コンサルタント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理性的な第三者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マッキンゼーの、アクセンチュアの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1E7E1D-3B53-E06D-1A7C-CC413ECA3DA4}"/>
              </a:ext>
            </a:extLst>
          </p:cNvPr>
          <p:cNvSpPr txBox="1"/>
          <p:nvPr/>
        </p:nvSpPr>
        <p:spPr>
          <a:xfrm>
            <a:off x="1379710" y="4377802"/>
            <a:ext cx="983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C.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子供・若手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無垢な第三者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小学生、新入社員、</a:t>
            </a:r>
            <a:r>
              <a:rPr kumimoji="1" lang="en-US" altLang="ja-JP" sz="2400" b="1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A6847AC-5744-2D93-D3E9-CDA8DDE49F47}"/>
              </a:ext>
            </a:extLst>
          </p:cNvPr>
          <p:cNvSpPr txBox="1"/>
          <p:nvPr/>
        </p:nvSpPr>
        <p:spPr>
          <a:xfrm>
            <a:off x="1379710" y="5245508"/>
            <a:ext cx="596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D.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イノベーター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革新的な第三者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ジェフ・ベゾス、イーロン・マスク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8" name="四角形: メモ 27">
            <a:extLst>
              <a:ext uri="{FF2B5EF4-FFF2-40B4-BE49-F238E27FC236}">
                <a16:creationId xmlns:a16="http://schemas.microsoft.com/office/drawing/2014/main" id="{D601AE29-9C47-B091-8FED-2F16E7A42071}"/>
              </a:ext>
            </a:extLst>
          </p:cNvPr>
          <p:cNvSpPr/>
          <p:nvPr/>
        </p:nvSpPr>
        <p:spPr>
          <a:xfrm>
            <a:off x="7173686" y="2673773"/>
            <a:ext cx="4593771" cy="3536528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dirty="0"/>
          </a:p>
        </p:txBody>
      </p:sp>
      <p:sp>
        <p:nvSpPr>
          <p:cNvPr id="29" name="コンテンツ プレースホルダー 3">
            <a:extLst>
              <a:ext uri="{FF2B5EF4-FFF2-40B4-BE49-F238E27FC236}">
                <a16:creationId xmlns:a16="http://schemas.microsoft.com/office/drawing/2014/main" id="{9D8ECAE0-78FB-E232-4B21-9CD5036D739F}"/>
              </a:ext>
            </a:extLst>
          </p:cNvPr>
          <p:cNvSpPr txBox="1">
            <a:spLocks/>
          </p:cNvSpPr>
          <p:nvPr/>
        </p:nvSpPr>
        <p:spPr>
          <a:xfrm>
            <a:off x="7347857" y="2884715"/>
            <a:ext cx="4147457" cy="317009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000" b="1" dirty="0">
                <a:solidFill>
                  <a:schemeClr val="accent5"/>
                </a:solidFill>
              </a:rPr>
              <a:t>○○として</a:t>
            </a:r>
            <a:r>
              <a:rPr kumimoji="1" lang="ja-JP" altLang="en-US" sz="2000" dirty="0">
                <a:solidFill>
                  <a:schemeClr val="tx1"/>
                </a:solidFill>
              </a:rPr>
              <a:t>、</a:t>
            </a:r>
            <a:r>
              <a:rPr kumimoji="1" lang="en-US" altLang="ja-JP" sz="2000" dirty="0">
                <a:solidFill>
                  <a:schemeClr val="tx1"/>
                </a:solidFill>
              </a:rPr>
              <a:t>`</a:t>
            </a:r>
            <a:r>
              <a:rPr kumimoji="1" lang="en-US" altLang="ja-JP" sz="2000" dirty="0">
                <a:solidFill>
                  <a:schemeClr val="tx1"/>
                </a:solidFill>
                <a:latin typeface="Consolas" panose="020B0609020204030204" pitchFamily="49" charset="0"/>
              </a:rPr>
              <a:t>discovery/README.md</a:t>
            </a:r>
            <a:r>
              <a:rPr kumimoji="1" lang="en-US" altLang="ja-JP" sz="2000" dirty="0">
                <a:solidFill>
                  <a:schemeClr val="tx1"/>
                </a:solidFill>
              </a:rPr>
              <a:t>` </a:t>
            </a:r>
            <a:r>
              <a:rPr kumimoji="1" lang="ja-JP" altLang="en-US" sz="2000" dirty="0">
                <a:solidFill>
                  <a:schemeClr val="tx1"/>
                </a:solidFill>
              </a:rPr>
              <a:t>の </a:t>
            </a:r>
            <a:r>
              <a:rPr kumimoji="1" lang="en-US" altLang="ja-JP" sz="2000" dirty="0">
                <a:solidFill>
                  <a:schemeClr val="tx1"/>
                </a:solidFill>
              </a:rPr>
              <a:t>Define </a:t>
            </a:r>
            <a:r>
              <a:rPr kumimoji="1" lang="ja-JP" altLang="en-US" sz="2000" dirty="0">
                <a:solidFill>
                  <a:schemeClr val="tx1"/>
                </a:solidFill>
              </a:rPr>
              <a:t>セクションで定義した問いのうち「</a:t>
            </a:r>
            <a:r>
              <a:rPr kumimoji="1" lang="ja-JP" altLang="en-US" sz="2000" b="1" dirty="0">
                <a:solidFill>
                  <a:schemeClr val="accent5"/>
                </a:solidFill>
              </a:rPr>
              <a:t>問い</a:t>
            </a:r>
            <a:r>
              <a:rPr kumimoji="1" lang="ja-JP" altLang="en-US" sz="2000" dirty="0">
                <a:solidFill>
                  <a:schemeClr val="tx1"/>
                </a:solidFill>
              </a:rPr>
              <a:t>」に応えることが出来る発明を</a:t>
            </a:r>
            <a:r>
              <a:rPr kumimoji="1" lang="en-US" altLang="ja-JP" sz="2000" dirty="0">
                <a:solidFill>
                  <a:schemeClr val="tx1"/>
                </a:solidFill>
              </a:rPr>
              <a:t> `</a:t>
            </a:r>
            <a:r>
              <a:rPr kumimoji="1" lang="en-US" altLang="ja-JP" sz="2000" dirty="0">
                <a:solidFill>
                  <a:schemeClr val="tx1"/>
                </a:solidFill>
                <a:latin typeface="Consolas" panose="020B0609020204030204" pitchFamily="49" charset="0"/>
              </a:rPr>
              <a:t>discovery/solutions.md</a:t>
            </a:r>
            <a:r>
              <a:rPr kumimoji="1" lang="en-US" altLang="ja-JP" sz="2000" dirty="0">
                <a:solidFill>
                  <a:schemeClr val="tx1"/>
                </a:solidFill>
              </a:rPr>
              <a:t>` </a:t>
            </a:r>
            <a:r>
              <a:rPr kumimoji="1" lang="ja-JP" altLang="en-US" sz="2000" dirty="0">
                <a:solidFill>
                  <a:schemeClr val="tx1"/>
                </a:solidFill>
              </a:rPr>
              <a:t>に記載したソリューションを複数組み合わせて行い </a:t>
            </a:r>
            <a:r>
              <a:rPr kumimoji="1" lang="en-US" altLang="ja-JP" sz="2000" dirty="0">
                <a:solidFill>
                  <a:schemeClr val="tx1"/>
                </a:solidFill>
              </a:rPr>
              <a:t>Invent </a:t>
            </a:r>
            <a:r>
              <a:rPr kumimoji="1" lang="ja-JP" altLang="en-US" sz="2000" dirty="0">
                <a:solidFill>
                  <a:schemeClr val="tx1"/>
                </a:solidFill>
              </a:rPr>
              <a:t>セクションに追記してください。記載は</a:t>
            </a:r>
            <a:r>
              <a:rPr kumimoji="1" lang="en-US" altLang="ja-JP" sz="2000" dirty="0">
                <a:solidFill>
                  <a:schemeClr val="tx1"/>
                </a:solidFill>
              </a:rPr>
              <a:t>`</a:t>
            </a:r>
            <a:r>
              <a:rPr kumimoji="1" lang="en-US" altLang="ja-JP" sz="2000" dirty="0">
                <a:solidFill>
                  <a:schemeClr val="tx1"/>
                </a:solidFill>
                <a:latin typeface="Consolas" panose="020B0609020204030204" pitchFamily="49" charset="0"/>
              </a:rPr>
              <a:t>solutions.md</a:t>
            </a:r>
            <a:r>
              <a:rPr kumimoji="1" lang="en-US" altLang="ja-JP" sz="2000" dirty="0">
                <a:solidFill>
                  <a:schemeClr val="tx1"/>
                </a:solidFill>
              </a:rPr>
              <a:t>` </a:t>
            </a:r>
            <a:r>
              <a:rPr kumimoji="1" lang="ja-JP" altLang="en-US" sz="2000" dirty="0">
                <a:solidFill>
                  <a:schemeClr val="tx1"/>
                </a:solidFill>
              </a:rPr>
              <a:t>の様式に倣い難易度は合計を書いてください。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22642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6CE9-AC95-6877-4308-6EA7C221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34361EA-C3D7-37D9-4510-D9AFAB82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6FB29-530F-412B-A432-062BE1C6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発明の選択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0A0E8F-F999-5E22-5792-A2EFF86B5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723549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ペア・グループワーク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書き留めた発明をペアで共有し、①解決する問いのインパクトが高く、②実装難易度が低い有望な発明をグループ内に共有してください。</a:t>
            </a:r>
            <a:endParaRPr kumimoji="1" lang="en-US" altLang="ja-JP" dirty="0"/>
          </a:p>
          <a:p>
            <a:r>
              <a:rPr kumimoji="1" lang="ja-JP" altLang="en-US" dirty="0"/>
              <a:t>グループでの議論等を参考に、</a:t>
            </a:r>
            <a:r>
              <a:rPr kumimoji="1" lang="ja-JP" altLang="en-US" b="1" dirty="0"/>
              <a:t>ペアごと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つの発明を選択してください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E6389A-C30C-A7CB-832B-AE90922A1FE3}"/>
              </a:ext>
            </a:extLst>
          </p:cNvPr>
          <p:cNvCxnSpPr>
            <a:cxnSpLocks/>
          </p:cNvCxnSpPr>
          <p:nvPr/>
        </p:nvCxnSpPr>
        <p:spPr>
          <a:xfrm flipV="1">
            <a:off x="22357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365362A-5F1A-3231-85CB-899F8DC4D2C7}"/>
              </a:ext>
            </a:extLst>
          </p:cNvPr>
          <p:cNvCxnSpPr>
            <a:cxnSpLocks/>
          </p:cNvCxnSpPr>
          <p:nvPr/>
        </p:nvCxnSpPr>
        <p:spPr>
          <a:xfrm>
            <a:off x="22357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E8B8A-06EF-EFCA-B0DE-06D21628C12E}"/>
              </a:ext>
            </a:extLst>
          </p:cNvPr>
          <p:cNvSpPr txBox="1"/>
          <p:nvPr/>
        </p:nvSpPr>
        <p:spPr>
          <a:xfrm>
            <a:off x="683472" y="3207932"/>
            <a:ext cx="15523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</a:t>
            </a:r>
            <a:endParaRPr kumimoji="1" lang="en-US" altLang="ja-JP" sz="1400" b="1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削減リソース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475A91-E349-7082-3A6B-5D8D9630E2CB}"/>
              </a:ext>
            </a:extLst>
          </p:cNvPr>
          <p:cNvSpPr txBox="1"/>
          <p:nvPr/>
        </p:nvSpPr>
        <p:spPr>
          <a:xfrm>
            <a:off x="4253986" y="6017600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EE86974F-2B35-DB7A-12E3-B50A3C86D039}"/>
              </a:ext>
            </a:extLst>
          </p:cNvPr>
          <p:cNvSpPr/>
          <p:nvPr/>
        </p:nvSpPr>
        <p:spPr>
          <a:xfrm>
            <a:off x="2340429" y="3207932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F4909A2C-B744-BC1D-6954-E70BDDF44AB1}"/>
              </a:ext>
            </a:extLst>
          </p:cNvPr>
          <p:cNvSpPr/>
          <p:nvPr/>
        </p:nvSpPr>
        <p:spPr>
          <a:xfrm>
            <a:off x="2744434" y="3380105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A68FFD97-D7CE-66A6-9DC4-3A1760BD4EA7}"/>
              </a:ext>
            </a:extLst>
          </p:cNvPr>
          <p:cNvSpPr/>
          <p:nvPr/>
        </p:nvSpPr>
        <p:spPr>
          <a:xfrm>
            <a:off x="3447793" y="386320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四角形: メモ 14">
            <a:extLst>
              <a:ext uri="{FF2B5EF4-FFF2-40B4-BE49-F238E27FC236}">
                <a16:creationId xmlns:a16="http://schemas.microsoft.com/office/drawing/2014/main" id="{EB11459D-F23F-312E-AEEB-1B915E258FDC}"/>
              </a:ext>
            </a:extLst>
          </p:cNvPr>
          <p:cNvSpPr/>
          <p:nvPr/>
        </p:nvSpPr>
        <p:spPr>
          <a:xfrm>
            <a:off x="3851798" y="4035379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四角形: メモ 15">
            <a:extLst>
              <a:ext uri="{FF2B5EF4-FFF2-40B4-BE49-F238E27FC236}">
                <a16:creationId xmlns:a16="http://schemas.microsoft.com/office/drawing/2014/main" id="{CEDA4AB0-E1E2-E029-F84E-C9852F24B842}"/>
              </a:ext>
            </a:extLst>
          </p:cNvPr>
          <p:cNvSpPr/>
          <p:nvPr/>
        </p:nvSpPr>
        <p:spPr>
          <a:xfrm>
            <a:off x="3838584" y="487014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B0CF927A-73CF-F456-4CE2-3253E039B654}"/>
              </a:ext>
            </a:extLst>
          </p:cNvPr>
          <p:cNvSpPr/>
          <p:nvPr/>
        </p:nvSpPr>
        <p:spPr>
          <a:xfrm>
            <a:off x="4242589" y="5042319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8" name="加算記号 17">
            <a:extLst>
              <a:ext uri="{FF2B5EF4-FFF2-40B4-BE49-F238E27FC236}">
                <a16:creationId xmlns:a16="http://schemas.microsoft.com/office/drawing/2014/main" id="{A51A02F2-AE1A-3C20-CE9D-D942EEAE57A1}"/>
              </a:ext>
            </a:extLst>
          </p:cNvPr>
          <p:cNvSpPr/>
          <p:nvPr/>
        </p:nvSpPr>
        <p:spPr>
          <a:xfrm>
            <a:off x="5694131" y="4057550"/>
            <a:ext cx="1200329" cy="1200329"/>
          </a:xfrm>
          <a:prstGeom prst="mathPlus">
            <a:avLst>
              <a:gd name="adj1" fmla="val 11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B186F2-892C-0C30-0C69-30677CC75BD8}"/>
              </a:ext>
            </a:extLst>
          </p:cNvPr>
          <p:cNvSpPr txBox="1"/>
          <p:nvPr/>
        </p:nvSpPr>
        <p:spPr>
          <a:xfrm>
            <a:off x="9709286" y="5937381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解決策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9A646A-0257-DEA2-BD91-06B2992CB9D8}"/>
              </a:ext>
            </a:extLst>
          </p:cNvPr>
          <p:cNvSpPr txBox="1"/>
          <p:nvPr/>
        </p:nvSpPr>
        <p:spPr>
          <a:xfrm>
            <a:off x="6213415" y="3161762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難易度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23BC523-2748-FA02-0A24-10A40A3B4E7C}"/>
              </a:ext>
            </a:extLst>
          </p:cNvPr>
          <p:cNvSpPr/>
          <p:nvPr/>
        </p:nvSpPr>
        <p:spPr>
          <a:xfrm>
            <a:off x="7765719" y="3458653"/>
            <a:ext cx="442491" cy="2387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8AF465-D642-5B5B-A104-B69305211BFF}"/>
              </a:ext>
            </a:extLst>
          </p:cNvPr>
          <p:cNvSpPr/>
          <p:nvPr/>
        </p:nvSpPr>
        <p:spPr>
          <a:xfrm>
            <a:off x="8671346" y="4273084"/>
            <a:ext cx="442491" cy="1571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ED8A4-DA21-ADCE-62BC-88B8B0341C34}"/>
              </a:ext>
            </a:extLst>
          </p:cNvPr>
          <p:cNvSpPr/>
          <p:nvPr/>
        </p:nvSpPr>
        <p:spPr>
          <a:xfrm>
            <a:off x="9615456" y="5246994"/>
            <a:ext cx="442491" cy="59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000AE68-6A2A-3297-E50B-CCD96C0C7A5F}"/>
              </a:ext>
            </a:extLst>
          </p:cNvPr>
          <p:cNvCxnSpPr>
            <a:cxnSpLocks/>
          </p:cNvCxnSpPr>
          <p:nvPr/>
        </p:nvCxnSpPr>
        <p:spPr>
          <a:xfrm flipV="1">
            <a:off x="76205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E1AA564-E7B5-03D4-FF8E-E2544546D131}"/>
              </a:ext>
            </a:extLst>
          </p:cNvPr>
          <p:cNvCxnSpPr>
            <a:cxnSpLocks/>
          </p:cNvCxnSpPr>
          <p:nvPr/>
        </p:nvCxnSpPr>
        <p:spPr>
          <a:xfrm>
            <a:off x="76205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8FB3-6256-BD32-360E-9EE2189B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A1FF7A4-10E0-5949-D8DC-DAE093B33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20DC2ABA-24D9-1C11-9682-FB94394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267D23-DA42-9EC0-D0D1-7BFD79A143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Refine : </a:t>
            </a:r>
            <a:r>
              <a:rPr lang="ja-JP" altLang="en-US" b="1" dirty="0">
                <a:solidFill>
                  <a:schemeClr val="accent5"/>
                </a:solidFill>
              </a:rPr>
              <a:t>最終的な顧客の体験は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3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顧客フォーカス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552E11C-A50C-4E64-C56D-EEAB6C482373}"/>
              </a:ext>
            </a:extLst>
          </p:cNvPr>
          <p:cNvSpPr/>
          <p:nvPr/>
        </p:nvSpPr>
        <p:spPr>
          <a:xfrm>
            <a:off x="4378739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解決策の体験手順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1B0DCA6-5638-716B-489E-FBB3E723CE74}"/>
              </a:ext>
            </a:extLst>
          </p:cNvPr>
          <p:cNvSpPr/>
          <p:nvPr/>
        </p:nvSpPr>
        <p:spPr>
          <a:xfrm>
            <a:off x="407988" y="2284305"/>
            <a:ext cx="3734354" cy="4943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顧客向けメッセージ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66590278-CC1D-1067-A0A1-B92D5B2EC4B8}"/>
              </a:ext>
            </a:extLst>
          </p:cNvPr>
          <p:cNvSpPr/>
          <p:nvPr/>
        </p:nvSpPr>
        <p:spPr>
          <a:xfrm>
            <a:off x="8349491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C4A38B30-9486-C4CB-8F78-AB7FBA924273}"/>
              </a:ext>
            </a:extLst>
          </p:cNvPr>
          <p:cNvSpPr txBox="1">
            <a:spLocks/>
          </p:cNvSpPr>
          <p:nvPr/>
        </p:nvSpPr>
        <p:spPr>
          <a:xfrm>
            <a:off x="336379" y="2844581"/>
            <a:ext cx="3877572" cy="329320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 dirty="0">
                <a:solidFill>
                  <a:schemeClr val="accent5"/>
                </a:solidFill>
              </a:rPr>
              <a:t>20XX </a:t>
            </a:r>
            <a:r>
              <a:rPr lang="ja-JP" altLang="en-US" sz="1800" b="1" dirty="0">
                <a:solidFill>
                  <a:schemeClr val="accent5"/>
                </a:solidFill>
              </a:rPr>
              <a:t>年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月 </a:t>
            </a:r>
            <a:r>
              <a:rPr lang="en-US" altLang="ja-JP" sz="1800" b="1" dirty="0">
                <a:solidFill>
                  <a:schemeClr val="accent5"/>
                </a:solidFill>
              </a:rPr>
              <a:t>Y </a:t>
            </a:r>
            <a:r>
              <a:rPr lang="ja-JP" altLang="en-US" sz="1800" b="1" dirty="0">
                <a:solidFill>
                  <a:schemeClr val="accent5"/>
                </a:solidFill>
              </a:rPr>
              <a:t>日</a:t>
            </a:r>
            <a:r>
              <a:rPr lang="ja-JP" altLang="en-US" sz="1800" dirty="0">
                <a:solidFill>
                  <a:schemeClr val="tx1"/>
                </a:solidFill>
              </a:rPr>
              <a:t>、株式会社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は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△△のサービス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を公開しました。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Listen : </a:t>
            </a:r>
            <a:r>
              <a:rPr lang="ja-JP" altLang="en-US" sz="1800" b="1" dirty="0">
                <a:solidFill>
                  <a:schemeClr val="accent5"/>
                </a:solidFill>
              </a:rPr>
              <a:t>□□なお客様が□□したい時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に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Invent : </a:t>
            </a:r>
            <a:r>
              <a:rPr lang="ja-JP" altLang="en-US" sz="1800" b="1" dirty="0">
                <a:solidFill>
                  <a:schemeClr val="accent5"/>
                </a:solidFill>
              </a:rPr>
              <a:t>より最適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より幅広な解決策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en-US" altLang="ja-JP" sz="1800" b="1" dirty="0">
                <a:solidFill>
                  <a:schemeClr val="accent4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ができます。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することは当然でした </a:t>
            </a:r>
            <a:r>
              <a:rPr lang="en-US" altLang="ja-JP" sz="1800" b="1" dirty="0">
                <a:solidFill>
                  <a:schemeClr val="accent5"/>
                </a:solidFill>
              </a:rPr>
              <a:t>or ××</a:t>
            </a:r>
            <a:r>
              <a:rPr lang="ja-JP" altLang="en-US" sz="1800" b="1" dirty="0">
                <a:solidFill>
                  <a:schemeClr val="accent5"/>
                </a:solidFill>
              </a:rPr>
              <a:t>と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は別々に行うことは当然でした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ja-JP" altLang="en-US" sz="1800" dirty="0">
                <a:solidFill>
                  <a:schemeClr val="tx1"/>
                </a:solidFill>
              </a:rPr>
              <a:t>が、</a:t>
            </a:r>
            <a:r>
              <a:rPr lang="en-US" altLang="ja-JP" sz="1800" dirty="0">
                <a:solidFill>
                  <a:schemeClr val="tx1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△△はその</a:t>
            </a:r>
            <a:r>
              <a:rPr lang="ja-JP" altLang="en-US" sz="1800" u="sng" dirty="0">
                <a:solidFill>
                  <a:schemeClr val="tx1"/>
                </a:solidFill>
              </a:rPr>
              <a:t>常識を変え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することで今までと比べ 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の効果が得られます。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7" name="コンテンツ プレースホルダー 5">
            <a:extLst>
              <a:ext uri="{FF2B5EF4-FFF2-40B4-BE49-F238E27FC236}">
                <a16:creationId xmlns:a16="http://schemas.microsoft.com/office/drawing/2014/main" id="{1C0608C3-B69F-5B25-F084-D516CBD88667}"/>
              </a:ext>
            </a:extLst>
          </p:cNvPr>
          <p:cNvSpPr txBox="1">
            <a:spLocks/>
          </p:cNvSpPr>
          <p:nvPr/>
        </p:nvSpPr>
        <p:spPr>
          <a:xfrm>
            <a:off x="4307130" y="2844581"/>
            <a:ext cx="3877572" cy="241604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△△は次の手順で利用できます。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① お買い物ページから</a:t>
            </a:r>
            <a:br>
              <a:rPr lang="en-US" altLang="ja-JP" sz="1800" b="1" dirty="0">
                <a:solidFill>
                  <a:schemeClr val="accent5"/>
                </a:solidFill>
              </a:rPr>
            </a:br>
            <a:r>
              <a:rPr lang="ja-JP" altLang="en-US" sz="1800" b="1" dirty="0">
                <a:solidFill>
                  <a:schemeClr val="accent5"/>
                </a:solidFill>
              </a:rPr>
              <a:t>　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をクリック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② チャットボックスに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と入力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③ </a:t>
            </a:r>
            <a:r>
              <a:rPr lang="ja-JP" altLang="en-US" sz="1800" b="1" u="sng" dirty="0">
                <a:solidFill>
                  <a:schemeClr val="accent5"/>
                </a:solidFill>
              </a:rPr>
              <a:t>なんと</a:t>
            </a:r>
            <a:r>
              <a:rPr lang="ja-JP" altLang="en-US" sz="1800" b="1" dirty="0">
                <a:solidFill>
                  <a:schemeClr val="accent5"/>
                </a:solidFill>
              </a:rPr>
              <a:t>、□□が一瞬でできる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・・・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8" name="コンテンツ プレースホルダー 5">
            <a:extLst>
              <a:ext uri="{FF2B5EF4-FFF2-40B4-BE49-F238E27FC236}">
                <a16:creationId xmlns:a16="http://schemas.microsoft.com/office/drawing/2014/main" id="{04C7F32F-05DA-DEC1-D89B-9FEA97A4E330}"/>
              </a:ext>
            </a:extLst>
          </p:cNvPr>
          <p:cNvSpPr txBox="1">
            <a:spLocks/>
          </p:cNvSpPr>
          <p:nvPr/>
        </p:nvSpPr>
        <p:spPr>
          <a:xfrm>
            <a:off x="8349491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お客様は△△の体験についてどのように評価しています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dirty="0">
                <a:solidFill>
                  <a:schemeClr val="tx1"/>
                </a:solidFill>
              </a:rPr>
              <a:t>利用いただいたお客様からは</a:t>
            </a:r>
            <a:r>
              <a:rPr lang="ja-JP" altLang="en-US" sz="1800" b="1" dirty="0">
                <a:solidFill>
                  <a:schemeClr val="accent5"/>
                </a:solidFill>
              </a:rPr>
              <a:t>「お客様の声①」 「お客様の声②」</a:t>
            </a:r>
            <a:r>
              <a:rPr lang="ja-JP" altLang="en-US" sz="1800" dirty="0">
                <a:solidFill>
                  <a:schemeClr val="tx1"/>
                </a:solidFill>
              </a:rPr>
              <a:t>と評価いただいています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△△の価格はいくらですか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△△の価格は・・・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「</a:t>
            </a:r>
            <a:r>
              <a:rPr lang="ja-JP" altLang="en-US" sz="1800" b="1" dirty="0">
                <a:solidFill>
                  <a:schemeClr val="accent5"/>
                </a:solidFill>
              </a:rPr>
              <a:t>競合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既存製品</a:t>
            </a:r>
            <a:r>
              <a:rPr lang="ja-JP" altLang="en-US" sz="1800" dirty="0">
                <a:solidFill>
                  <a:schemeClr val="tx1"/>
                </a:solidFill>
              </a:rPr>
              <a:t>」とどう異なるのですか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今まで○○は・・・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78E8939-6EC2-4B29-0CB8-D3AB02E5FACD}"/>
              </a:ext>
            </a:extLst>
          </p:cNvPr>
          <p:cNvSpPr/>
          <p:nvPr/>
        </p:nvSpPr>
        <p:spPr>
          <a:xfrm>
            <a:off x="322109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DA16C73-1066-12D8-12F1-E2A1386B125C}"/>
              </a:ext>
            </a:extLst>
          </p:cNvPr>
          <p:cNvSpPr/>
          <p:nvPr/>
        </p:nvSpPr>
        <p:spPr>
          <a:xfrm>
            <a:off x="726040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開発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9731C3C-AFE4-3B59-0FBA-47288805C826}"/>
              </a:ext>
            </a:extLst>
          </p:cNvPr>
          <p:cNvSpPr/>
          <p:nvPr/>
        </p:nvSpPr>
        <p:spPr>
          <a:xfrm>
            <a:off x="11288119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3E401B-351C-2DA7-2A29-985C7E69445B}"/>
              </a:ext>
            </a:extLst>
          </p:cNvPr>
          <p:cNvSpPr/>
          <p:nvPr/>
        </p:nvSpPr>
        <p:spPr>
          <a:xfrm>
            <a:off x="5289102" y="5567680"/>
            <a:ext cx="2895600" cy="904240"/>
          </a:xfrm>
          <a:prstGeom prst="wedgeRoundRectCallout">
            <a:avLst>
              <a:gd name="adj1" fmla="val 43729"/>
              <a:gd name="adj2" fmla="val -885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は追加いただいて構いませんが、削除しないでください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B9D570-D4AE-8A3C-3BC5-F008E016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143" y="143685"/>
            <a:ext cx="918983" cy="1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提供者・社内フォーカス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DD1369E-9F3C-CD77-7894-B4561DD49935}"/>
              </a:ext>
            </a:extLst>
          </p:cNvPr>
          <p:cNvSpPr/>
          <p:nvPr/>
        </p:nvSpPr>
        <p:spPr>
          <a:xfrm>
            <a:off x="407988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提供者メッセージ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7364AC71-DA6F-E891-77E4-043EBC250835}"/>
              </a:ext>
            </a:extLst>
          </p:cNvPr>
          <p:cNvSpPr txBox="1">
            <a:spLocks/>
          </p:cNvSpPr>
          <p:nvPr/>
        </p:nvSpPr>
        <p:spPr>
          <a:xfrm>
            <a:off x="407988" y="2844581"/>
            <a:ext cx="3734354" cy="293926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ことによる影響は見過ごされていました。</a:t>
            </a:r>
            <a:r>
              <a:rPr lang="ja-JP" altLang="en-US" sz="1800" b="1" dirty="0">
                <a:solidFill>
                  <a:schemeClr val="accent5"/>
                </a:solidFill>
              </a:rPr>
              <a:t>☆☆市場では約☆☆社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人のお客様</a:t>
            </a:r>
            <a:r>
              <a:rPr lang="ja-JP" altLang="en-US" sz="1800" dirty="0">
                <a:solidFill>
                  <a:schemeClr val="tx1"/>
                </a:solidFill>
              </a:rPr>
              <a:t>がこの課題を抱えていると推計しています。私達</a:t>
            </a:r>
            <a:r>
              <a:rPr lang="ja-JP" altLang="en-US" sz="1800" b="1" dirty="0">
                <a:solidFill>
                  <a:schemeClr val="accent5"/>
                </a:solidFill>
              </a:rPr>
              <a:t>株式会社○○</a:t>
            </a:r>
            <a:r>
              <a:rPr lang="ja-JP" altLang="en-US" sz="1800" dirty="0">
                <a:solidFill>
                  <a:schemeClr val="tx1"/>
                </a:solidFill>
              </a:rPr>
              <a:t>は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♡♡の独自技術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データ、パートナーシップ、販路、資金力</a:t>
            </a:r>
            <a:r>
              <a:rPr lang="en-US" altLang="ja-JP" sz="1800" b="1" dirty="0" err="1">
                <a:solidFill>
                  <a:schemeClr val="accent5"/>
                </a:solidFill>
              </a:rPr>
              <a:t>etc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を活かし</a:t>
            </a:r>
            <a:r>
              <a:rPr lang="ja-JP" altLang="en-US" sz="1800" b="1" dirty="0">
                <a:solidFill>
                  <a:schemeClr val="accent5"/>
                </a:solidFill>
              </a:rPr>
              <a:t>今後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年で♡♡社</a:t>
            </a:r>
            <a:r>
              <a:rPr lang="ja-JP" altLang="en-US" sz="1800" dirty="0">
                <a:solidFill>
                  <a:schemeClr val="tx1"/>
                </a:solidFill>
              </a:rPr>
              <a:t>のお客様での導入を目指します。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b="1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DA7B54-B029-0DD0-B7E0-168FA209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079" y="120332"/>
            <a:ext cx="926133" cy="1163107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E017EFA-EC9D-F986-AD9F-5FE21B8B76CC}"/>
              </a:ext>
            </a:extLst>
          </p:cNvPr>
          <p:cNvSpPr/>
          <p:nvPr/>
        </p:nvSpPr>
        <p:spPr>
          <a:xfrm>
            <a:off x="4315306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社内向け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1634677E-7EAD-074F-E419-E31CD3461B72}"/>
              </a:ext>
            </a:extLst>
          </p:cNvPr>
          <p:cNvSpPr txBox="1">
            <a:spLocks/>
          </p:cNvSpPr>
          <p:nvPr/>
        </p:nvSpPr>
        <p:spPr>
          <a:xfrm>
            <a:off x="4315306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リリース後、いつ開発の継続を検討しますか </a:t>
            </a:r>
            <a:r>
              <a:rPr lang="en-US" altLang="ja-JP" sz="1800" dirty="0">
                <a:solidFill>
                  <a:schemeClr val="tx1"/>
                </a:solidFill>
              </a:rPr>
              <a:t>? 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b="1" dirty="0">
                <a:solidFill>
                  <a:schemeClr val="accent5"/>
                </a:solidFill>
              </a:rPr>
              <a:t>リリース後半年で行います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継続の意思決定に使用する目標値と値は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導入顧客数 </a:t>
            </a:r>
            <a:r>
              <a:rPr lang="en-US" altLang="ja-JP" sz="1800" b="1" dirty="0">
                <a:solidFill>
                  <a:schemeClr val="accent5"/>
                </a:solidFill>
              </a:rPr>
              <a:t>100 </a:t>
            </a:r>
            <a:r>
              <a:rPr lang="ja-JP" altLang="en-US" sz="1800" b="1" dirty="0">
                <a:solidFill>
                  <a:schemeClr val="accent5"/>
                </a:solidFill>
              </a:rPr>
              <a:t>を目指します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競争優位性をどのように評価しますか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ヵ月で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回以上機能を利用していることを評価します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165C84-3DD6-26D5-4776-A2F3872B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B8EFB99-E059-D7D7-3F2E-DD2DB9A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ML Enablement Workshop </a:t>
            </a:r>
            <a:r>
              <a:rPr lang="ja-JP" altLang="en-US" dirty="0"/>
              <a:t>のゴール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4FA67-99CD-E471-83B9-8A3C880FE5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92881"/>
          </a:xfrm>
        </p:spPr>
        <p:txBody>
          <a:bodyPr/>
          <a:lstStyle/>
          <a:p>
            <a:r>
              <a:rPr lang="en-US" altLang="ja-JP" b="1" dirty="0"/>
              <a:t>AI/ML </a:t>
            </a:r>
            <a:r>
              <a:rPr lang="ja-JP" altLang="en-US" b="1" dirty="0"/>
              <a:t>をプロダクトの成長に繋げられるチームを組成すること。</a:t>
            </a:r>
            <a:endParaRPr lang="en-US" altLang="ja-JP" b="1" dirty="0"/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経営層の支持のもとプロダクトマネージャー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製品責任者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)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、開発者、データサイエンティストが組織横断でチームを組成し、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1~3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か月で継続的に成果を積める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サイクルを開始します。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E1EE8F0-55B4-D1E1-C167-2A66D6474278}"/>
              </a:ext>
            </a:extLst>
          </p:cNvPr>
          <p:cNvSpPr/>
          <p:nvPr/>
        </p:nvSpPr>
        <p:spPr>
          <a:xfrm>
            <a:off x="680631" y="4613100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の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お試し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FE5BB7A-FBC1-0118-B05A-20DB5986D6F1}"/>
              </a:ext>
            </a:extLst>
          </p:cNvPr>
          <p:cNvSpPr/>
          <p:nvPr/>
        </p:nvSpPr>
        <p:spPr>
          <a:xfrm>
            <a:off x="9127899" y="3187483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</a:t>
            </a:r>
            <a:b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よる継続的成長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5D58D85-E861-4B89-7696-069087DE3298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rot="5400000" flipH="1" flipV="1">
            <a:off x="5970996" y="1249287"/>
            <a:ext cx="536628" cy="6559229"/>
          </a:xfrm>
          <a:prstGeom prst="curvedConnector3">
            <a:avLst/>
          </a:prstGeom>
          <a:noFill/>
          <a:ln w="19050" cap="rnd" cmpd="sng" algn="ctr">
            <a:solidFill>
              <a:srgbClr val="161E2D"/>
            </a:solidFill>
            <a:prstDash val="dash"/>
            <a:round/>
            <a:tailEnd type="triangle"/>
          </a:ln>
          <a:effectLst/>
        </p:spPr>
      </p:cxnSp>
      <p:pic>
        <p:nvPicPr>
          <p:cNvPr id="15" name="グラフィックス 14" descr="実行 単色塗りつぶし">
            <a:extLst>
              <a:ext uri="{FF2B5EF4-FFF2-40B4-BE49-F238E27FC236}">
                <a16:creationId xmlns:a16="http://schemas.microsoft.com/office/drawing/2014/main" id="{D0EA2B30-3E75-70C2-50BA-687CE4FC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12361">
            <a:off x="6504496" y="3485478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実行 単色塗りつぶし">
            <a:extLst>
              <a:ext uri="{FF2B5EF4-FFF2-40B4-BE49-F238E27FC236}">
                <a16:creationId xmlns:a16="http://schemas.microsoft.com/office/drawing/2014/main" id="{92E2DAFE-EE0C-5813-30CE-083A85347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2361">
            <a:off x="5403379" y="3547684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実行 単色塗りつぶし">
            <a:extLst>
              <a:ext uri="{FF2B5EF4-FFF2-40B4-BE49-F238E27FC236}">
                <a16:creationId xmlns:a16="http://schemas.microsoft.com/office/drawing/2014/main" id="{0F725FBD-5C49-13B4-ABDA-85EA0C474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2361">
            <a:off x="4302262" y="3667768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26F960-A1BE-FDFD-A6E4-1D89F5DA3A95}"/>
              </a:ext>
            </a:extLst>
          </p:cNvPr>
          <p:cNvSpPr txBox="1"/>
          <p:nvPr/>
        </p:nvSpPr>
        <p:spPr>
          <a:xfrm>
            <a:off x="5314517" y="6024416"/>
            <a:ext cx="65231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ja-JP" altLang="en-US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参考 </a:t>
            </a:r>
            <a:r>
              <a:rPr lang="en-US" altLang="ja-JP" dirty="0">
                <a:solidFill>
                  <a:srgbClr val="161E2D"/>
                </a:solidFill>
                <a:ea typeface="メイリオ" panose="020B0604030504040204" pitchFamily="50" charset="-128"/>
              </a:rPr>
              <a:t>:</a:t>
            </a:r>
            <a:r>
              <a:rPr lang="en-US" altLang="ja-JP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プロダクトの成長をリードする生成系 </a:t>
            </a:r>
            <a:r>
              <a:rPr lang="en-US" altLang="ja-JP" dirty="0">
                <a:solidFill>
                  <a:srgbClr val="212529"/>
                </a:solidFill>
                <a:ea typeface="メイリオ" panose="020B0604030504040204" pitchFamily="50" charset="-128"/>
                <a:hlinkClick r:id="rId8"/>
              </a:rPr>
              <a:t>AI</a:t>
            </a:r>
            <a:r>
              <a:rPr lang="en-US" altLang="ja-JP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 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の活用戦略</a:t>
            </a:r>
            <a:endParaRPr lang="ja-JP" altLang="en-US" dirty="0">
              <a:solidFill>
                <a:srgbClr val="21252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19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226E-5CA5-19C1-7B6B-FBB82D5B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6ED321-2ED6-DE4E-DFCD-3454CD401B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EF3D0B52-7AD3-2121-71A9-E9EF08C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8569122-5780-1F70-3347-E135BD2B33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Test/Iterate : </a:t>
            </a:r>
            <a:r>
              <a:rPr lang="ja-JP" altLang="en-US" b="1" dirty="0">
                <a:solidFill>
                  <a:schemeClr val="accent5"/>
                </a:solidFill>
              </a:rPr>
              <a:t>成功を計測する指標は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08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C12D-4CBF-C01A-87BE-DEDD28BE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70B773B-A620-8FED-AF08-A963D402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FE2991-01BD-AF27-10E7-0BBC9B55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5C718A-7CEA-22F6-F1D7-03CC794080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56990E-1144-EDDD-2284-6A775971BB0D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741038-6ADD-6CCD-8350-ADAE379BBE89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4706046-DDAE-0BAF-56BA-B95EAF7A973D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25234B7-805A-6EEC-6989-40713DDAF863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841796F-0483-C7D9-C0C6-D56ACE19AC30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F32E2929-1B09-93B6-8509-3E833F9C89BD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A5F702A-B498-1F77-0C81-EF705799FDDD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986000D-315F-AEB0-7A69-2703D25C9E34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754E97E2-983A-8104-BC14-52928E3E7924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FA21C018-2D25-5150-4A4B-C909A1118998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D18ED2C-7B2F-928F-1B65-A8ADBB837835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4FAEA5F-EF67-97C6-B2F7-169D00281DFF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485031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A31A546-641C-D395-568E-57B5276DA1BB}"/>
              </a:ext>
            </a:extLst>
          </p:cNvPr>
          <p:cNvSpPr/>
          <p:nvPr/>
        </p:nvSpPr>
        <p:spPr>
          <a:xfrm>
            <a:off x="406928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37E237B-A2E6-FF69-89C9-7597036D1258}"/>
              </a:ext>
            </a:extLst>
          </p:cNvPr>
          <p:cNvCxnSpPr/>
          <p:nvPr/>
        </p:nvCxnSpPr>
        <p:spPr>
          <a:xfrm>
            <a:off x="8224360" y="6236438"/>
            <a:ext cx="355398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EBD37A1-6B2B-5029-CAD7-DB065A654342}"/>
              </a:ext>
            </a:extLst>
          </p:cNvPr>
          <p:cNvSpPr/>
          <p:nvPr/>
        </p:nvSpPr>
        <p:spPr>
          <a:xfrm>
            <a:off x="887067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5280819A-D543-6A49-5593-0C5A53D88ABD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CB14FF4-C8CC-CE99-99B4-1E7FDB401491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E4C700A-6BED-208E-5B55-16FBBDF80F61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43690B6-F6F2-5B0B-F684-62B6BC076CA4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373EB40-63BB-EB5E-178B-FE2B93899164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6B91923-9AFC-C616-5ECD-F0AF59BDE2B8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557743C-978D-65A0-AB38-F5D3078E54BE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A465522-75C4-264E-F269-DAC88C728DFE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A7C52C2-D53F-245D-D73A-C3B01BD45E74}"/>
              </a:ext>
            </a:extLst>
          </p:cNvPr>
          <p:cNvSpPr/>
          <p:nvPr/>
        </p:nvSpPr>
        <p:spPr>
          <a:xfrm>
            <a:off x="3707121" y="2648949"/>
            <a:ext cx="1623279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実践編で実施</a:t>
            </a:r>
          </a:p>
        </p:txBody>
      </p:sp>
    </p:spTree>
    <p:extLst>
      <p:ext uri="{BB962C8B-B14F-4D97-AF65-F5344CB8AC3E}">
        <p14:creationId xmlns:p14="http://schemas.microsoft.com/office/powerpoint/2010/main" val="8976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F4BEC5CB-3BE1-E3E9-5CD7-04D2AFA8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Have a break!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8A2545-1D1F-25EC-87FF-225C0F20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A645-CB86-B073-EA73-5BBD3215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BFE2018-EB8D-7677-6F08-F20259C0B9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0F18392-F83F-4A37-C272-67A69510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164672-08B0-05EC-9FB1-0027973FF3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実行計画の作成</a:t>
            </a:r>
            <a:endParaRPr lang="en-US" altLang="ja-JP" b="1" dirty="0">
              <a:solidFill>
                <a:schemeClr val="accent5"/>
              </a:solidFill>
            </a:endParaRPr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7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C50E-26D6-5CB7-A748-D304E63B2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49E774-982A-23F7-062A-0E598832A71E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8316481D-167C-38A8-D72D-63D087EB2A32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228A9D7-767A-9DD3-76C1-8FB8A91276D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56F6CA-C5BE-D7E8-AEB9-EEDFFC94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862B134-8693-5904-02A4-241604A0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今後のタイムラインとタスクを決める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D08D2BA2-B2BF-E149-C9F1-0DC21B8C4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顧客の明確な反応を確認するマイルストン②まで </a:t>
            </a:r>
            <a:r>
              <a:rPr lang="en-US" altLang="ja-JP" dirty="0">
                <a:solidFill>
                  <a:schemeClr val="tx1"/>
                </a:solidFill>
              </a:rPr>
              <a:t>1~3 </a:t>
            </a:r>
            <a:r>
              <a:rPr lang="ja-JP" altLang="en-US" dirty="0">
                <a:solidFill>
                  <a:schemeClr val="tx1"/>
                </a:solidFill>
              </a:rPr>
              <a:t>ヵ月での到達を目指す。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B605A56-77AC-2E09-F6DC-37580F017B4C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D1C34FF2-5C58-F60B-8884-661825885D02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A82873E-EA31-788B-9B06-24DEADCE8B33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58FE16F-5FF9-C82A-3575-EA64CD02229B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3B5D4B0-9019-8A76-BA03-B55701A0ED4E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54A3D36-0759-D8A2-F091-2D45D24D36CE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A52AB5B-3577-BB37-1515-28736C2CA562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82742E1-213C-955E-DC45-D9E1D8FD685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15D0434-B9B4-E074-C484-9FE6C95E37D9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CF3261-ED0E-17DB-0C00-3FA42D340686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549CD0-58D5-299E-B50E-26DFA793464E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3DEEF1-154A-DB0B-3F77-2DAA2E96B64B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C4168B1-7B96-DDC4-CE2A-CB69F6A4B206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D5204E-B229-DB1F-54EA-C1014051528D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B91E75E-7331-6001-0AAF-5223A41896F5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F9A60B5-EBAC-877D-1AD4-3A7B01F03EA6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738737-DD85-400D-F904-EC3EC9DCA47B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346BE61-91DD-5680-D470-E9FBCE53084A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B95B22ED-11E1-853B-8F23-696240F627C9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93DE5821-2A7D-7D9B-FFA5-A3472CC56C52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AA01F8-02B9-BDEB-077F-50C96262B375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B80D52-BF7E-C20F-122F-B77131D6EABB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5FB5D75-FC6F-7875-D7BA-AB0D3FFE06A3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16F907D-61AF-7CD2-3D03-3CFDAEA67F59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F78E72-3F0C-AB8A-BB05-C597425F8A03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1B3180E-7D86-B84B-C3A0-96C5C068E9D5}"/>
              </a:ext>
            </a:extLst>
          </p:cNvPr>
          <p:cNvSpPr/>
          <p:nvPr/>
        </p:nvSpPr>
        <p:spPr>
          <a:xfrm>
            <a:off x="870857" y="2723475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7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623B-CFD7-01C5-E081-3F1E5439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D97AF-1E6D-858B-F335-F51808B8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562E6B0-15C4-F0FA-A66A-05FCCDC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タイムラインを決める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4DBAB3-B915-920A-E501-767D6B45A4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グループワーク</a:t>
            </a:r>
            <a:r>
              <a:rPr lang="en-US" altLang="ja-JP" dirty="0">
                <a:solidFill>
                  <a:schemeClr val="tx1"/>
                </a:solidFill>
              </a:rPr>
              <a:t>]</a:t>
            </a:r>
          </a:p>
          <a:p>
            <a:r>
              <a:rPr kumimoji="1" lang="en-US" altLang="ja-JP" dirty="0"/>
              <a:t>Test/Iterate </a:t>
            </a:r>
            <a:r>
              <a:rPr kumimoji="1" lang="ja-JP" altLang="en-US" dirty="0"/>
              <a:t>を下地に、各マイルストンの達成日時を決めてください。</a:t>
            </a:r>
            <a:endParaRPr kumimoji="1" lang="en-US" altLang="ja-JP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BD1199-3182-A155-8B68-FA7817C3FA1C}"/>
              </a:ext>
            </a:extLst>
          </p:cNvPr>
          <p:cNvSpPr/>
          <p:nvPr/>
        </p:nvSpPr>
        <p:spPr>
          <a:xfrm>
            <a:off x="277625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8766B74-866D-0E81-9E5E-8E4057B21BCD}"/>
              </a:ext>
            </a:extLst>
          </p:cNvPr>
          <p:cNvSpPr/>
          <p:nvPr/>
        </p:nvSpPr>
        <p:spPr>
          <a:xfrm>
            <a:off x="5500305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57D462-A69E-2DF1-5347-813151533B66}"/>
              </a:ext>
            </a:extLst>
          </p:cNvPr>
          <p:cNvSpPr/>
          <p:nvPr/>
        </p:nvSpPr>
        <p:spPr>
          <a:xfrm>
            <a:off x="822436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6DEAF497-B381-6106-B70B-91D80C1D8983}"/>
              </a:ext>
            </a:extLst>
          </p:cNvPr>
          <p:cNvSpPr/>
          <p:nvPr/>
        </p:nvSpPr>
        <p:spPr>
          <a:xfrm>
            <a:off x="4990640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B64311B-36B9-B305-3A51-7A6BC573230B}"/>
              </a:ext>
            </a:extLst>
          </p:cNvPr>
          <p:cNvSpPr/>
          <p:nvPr/>
        </p:nvSpPr>
        <p:spPr>
          <a:xfrm>
            <a:off x="7721648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3175C9F-E2CA-CEE5-660E-E042E5F461C5}"/>
              </a:ext>
            </a:extLst>
          </p:cNvPr>
          <p:cNvSpPr/>
          <p:nvPr/>
        </p:nvSpPr>
        <p:spPr>
          <a:xfrm>
            <a:off x="10414365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49AEA58-0765-2EFA-41CC-9230949099F7}"/>
              </a:ext>
            </a:extLst>
          </p:cNvPr>
          <p:cNvSpPr txBox="1">
            <a:spLocks/>
          </p:cNvSpPr>
          <p:nvPr/>
        </p:nvSpPr>
        <p:spPr>
          <a:xfrm>
            <a:off x="407988" y="3348345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8D2BD07-1CED-5839-921C-77178DF45758}"/>
              </a:ext>
            </a:extLst>
          </p:cNvPr>
          <p:cNvSpPr txBox="1">
            <a:spLocks/>
          </p:cNvSpPr>
          <p:nvPr/>
        </p:nvSpPr>
        <p:spPr>
          <a:xfrm>
            <a:off x="407988" y="4363568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2189330-D78E-8FDD-BAF7-745DC0616565}"/>
              </a:ext>
            </a:extLst>
          </p:cNvPr>
          <p:cNvSpPr txBox="1">
            <a:spLocks/>
          </p:cNvSpPr>
          <p:nvPr/>
        </p:nvSpPr>
        <p:spPr>
          <a:xfrm>
            <a:off x="10754175" y="2472112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5DED442-FFFB-CA25-9F8C-80337455A9FD}"/>
              </a:ext>
            </a:extLst>
          </p:cNvPr>
          <p:cNvSpPr txBox="1">
            <a:spLocks/>
          </p:cNvSpPr>
          <p:nvPr/>
        </p:nvSpPr>
        <p:spPr>
          <a:xfrm>
            <a:off x="407988" y="5337994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B100F59-FBD3-3E1B-97B8-05F327120C49}"/>
              </a:ext>
            </a:extLst>
          </p:cNvPr>
          <p:cNvSpPr/>
          <p:nvPr/>
        </p:nvSpPr>
        <p:spPr>
          <a:xfrm>
            <a:off x="2776250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248BA0F-8EF5-763D-A6A0-A00AE59EC612}"/>
              </a:ext>
            </a:extLst>
          </p:cNvPr>
          <p:cNvSpPr/>
          <p:nvPr/>
        </p:nvSpPr>
        <p:spPr>
          <a:xfrm>
            <a:off x="2776250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FEF5A4-DEAC-7F78-F337-CA2185978E1A}"/>
              </a:ext>
            </a:extLst>
          </p:cNvPr>
          <p:cNvSpPr/>
          <p:nvPr/>
        </p:nvSpPr>
        <p:spPr>
          <a:xfrm>
            <a:off x="2776250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9DE3C0-CB6E-44CC-C0E1-D3549DF3215A}"/>
              </a:ext>
            </a:extLst>
          </p:cNvPr>
          <p:cNvSpPr/>
          <p:nvPr/>
        </p:nvSpPr>
        <p:spPr>
          <a:xfrm>
            <a:off x="5500306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1A0907-20E9-40BA-8BCC-1D88AD1F3807}"/>
              </a:ext>
            </a:extLst>
          </p:cNvPr>
          <p:cNvSpPr/>
          <p:nvPr/>
        </p:nvSpPr>
        <p:spPr>
          <a:xfrm>
            <a:off x="5500306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52B2DE8-62C7-792B-168E-3FA76B02C2F4}"/>
              </a:ext>
            </a:extLst>
          </p:cNvPr>
          <p:cNvSpPr/>
          <p:nvPr/>
        </p:nvSpPr>
        <p:spPr>
          <a:xfrm>
            <a:off x="5500306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D00E3FF-E6EB-86DB-F257-AEB3B88FDAAF}"/>
              </a:ext>
            </a:extLst>
          </p:cNvPr>
          <p:cNvSpPr/>
          <p:nvPr/>
        </p:nvSpPr>
        <p:spPr>
          <a:xfrm>
            <a:off x="8224361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F2C987-FC94-95C5-5EAE-47CAE23DC96B}"/>
              </a:ext>
            </a:extLst>
          </p:cNvPr>
          <p:cNvSpPr/>
          <p:nvPr/>
        </p:nvSpPr>
        <p:spPr>
          <a:xfrm>
            <a:off x="8224361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7CCBE7E-C0A2-0656-0A08-F67F33109584}"/>
              </a:ext>
            </a:extLst>
          </p:cNvPr>
          <p:cNvSpPr/>
          <p:nvPr/>
        </p:nvSpPr>
        <p:spPr>
          <a:xfrm>
            <a:off x="8224361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pic>
        <p:nvPicPr>
          <p:cNvPr id="8" name="グラフィックス 7" descr="ストップウォッチ 単色塗りつぶし">
            <a:extLst>
              <a:ext uri="{FF2B5EF4-FFF2-40B4-BE49-F238E27FC236}">
                <a16:creationId xmlns:a16="http://schemas.microsoft.com/office/drawing/2014/main" id="{F007323D-E473-24C9-31E7-BE49C8F8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626349-52A5-F8EB-C515-B3D69A45E558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6E449E1D-6D76-8701-DF7E-FDF5E97D0018}"/>
              </a:ext>
            </a:extLst>
          </p:cNvPr>
          <p:cNvSpPr/>
          <p:nvPr/>
        </p:nvSpPr>
        <p:spPr>
          <a:xfrm>
            <a:off x="4344696" y="2897636"/>
            <a:ext cx="1243116" cy="543050"/>
          </a:xfrm>
          <a:prstGeom prst="wedgeEllipseCallout">
            <a:avLst>
              <a:gd name="adj1" fmla="val -63741"/>
              <a:gd name="adj2" fmla="val -6178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7/31</a:t>
            </a:r>
            <a:endParaRPr kumimoji="1" lang="ja-JP" altLang="en-US" b="1" dirty="0"/>
          </a:p>
        </p:txBody>
      </p:sp>
      <p:sp>
        <p:nvSpPr>
          <p:cNvPr id="20" name="吹き出し: 円形 19">
            <a:extLst>
              <a:ext uri="{FF2B5EF4-FFF2-40B4-BE49-F238E27FC236}">
                <a16:creationId xmlns:a16="http://schemas.microsoft.com/office/drawing/2014/main" id="{57D33100-279D-D6E2-0629-C8021D3273DD}"/>
              </a:ext>
            </a:extLst>
          </p:cNvPr>
          <p:cNvSpPr/>
          <p:nvPr/>
        </p:nvSpPr>
        <p:spPr>
          <a:xfrm>
            <a:off x="7101804" y="2897636"/>
            <a:ext cx="1243116" cy="543050"/>
          </a:xfrm>
          <a:prstGeom prst="wedgeEllipseCallout">
            <a:avLst>
              <a:gd name="adj1" fmla="val -54109"/>
              <a:gd name="adj2" fmla="val -59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9/15</a:t>
            </a:r>
            <a:endParaRPr kumimoji="1" lang="ja-JP" altLang="en-US" b="1" dirty="0"/>
          </a:p>
        </p:txBody>
      </p:sp>
      <p:sp>
        <p:nvSpPr>
          <p:cNvPr id="21" name="吹き出し: 円形 20">
            <a:extLst>
              <a:ext uri="{FF2B5EF4-FFF2-40B4-BE49-F238E27FC236}">
                <a16:creationId xmlns:a16="http://schemas.microsoft.com/office/drawing/2014/main" id="{9FD71130-9F92-2B0E-ACB5-EED10B4298BD}"/>
              </a:ext>
            </a:extLst>
          </p:cNvPr>
          <p:cNvSpPr/>
          <p:nvPr/>
        </p:nvSpPr>
        <p:spPr>
          <a:xfrm>
            <a:off x="9398980" y="2897636"/>
            <a:ext cx="1243116" cy="543050"/>
          </a:xfrm>
          <a:prstGeom prst="wedgeEllipseCallout">
            <a:avLst>
              <a:gd name="adj1" fmla="val -65493"/>
              <a:gd name="adj2" fmla="val -397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11/31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966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F6EF-E3CE-BCBB-B77B-8C5287A1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EF42833-D31C-2677-98E5-0E093ED4BED5}"/>
              </a:ext>
            </a:extLst>
          </p:cNvPr>
          <p:cNvCxnSpPr>
            <a:cxnSpLocks/>
          </p:cNvCxnSpPr>
          <p:nvPr/>
        </p:nvCxnSpPr>
        <p:spPr>
          <a:xfrm>
            <a:off x="555584" y="3051867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D92FFD-379C-92F3-CF12-8A23F051FE4F}"/>
              </a:ext>
            </a:extLst>
          </p:cNvPr>
          <p:cNvCxnSpPr>
            <a:cxnSpLocks/>
          </p:cNvCxnSpPr>
          <p:nvPr/>
        </p:nvCxnSpPr>
        <p:spPr>
          <a:xfrm>
            <a:off x="555584" y="3344146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62619A8-7C03-2FB0-52A3-2BE7F863E67D}"/>
              </a:ext>
            </a:extLst>
          </p:cNvPr>
          <p:cNvSpPr/>
          <p:nvPr/>
        </p:nvSpPr>
        <p:spPr>
          <a:xfrm>
            <a:off x="0" y="4212568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BB1F6F-0AF8-8FB1-8132-D5343920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ECAECC0-DB26-5062-F4BF-039626F7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17441C15-BACC-A463-3E1A-4953196009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個人ワーク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マイルストン②到達までに自身が行うべきタスクをポストイットに書きだす。</a:t>
            </a:r>
            <a:endParaRPr lang="en-US" altLang="ja-JP" dirty="0"/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F89E551E-4CFE-9196-C5BC-9ACD019C34AA}"/>
              </a:ext>
            </a:extLst>
          </p:cNvPr>
          <p:cNvSpPr/>
          <p:nvPr/>
        </p:nvSpPr>
        <p:spPr>
          <a:xfrm>
            <a:off x="991563" y="382674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5810ADF8-593B-0A25-226A-02FD146310A9}"/>
              </a:ext>
            </a:extLst>
          </p:cNvPr>
          <p:cNvSpPr/>
          <p:nvPr/>
        </p:nvSpPr>
        <p:spPr>
          <a:xfrm>
            <a:off x="991563" y="463769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0F38478-BBE8-03F5-E9FD-235D5B2BAFF8}"/>
              </a:ext>
            </a:extLst>
          </p:cNvPr>
          <p:cNvSpPr/>
          <p:nvPr/>
        </p:nvSpPr>
        <p:spPr>
          <a:xfrm>
            <a:off x="991563" y="549035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C146F94-3FCE-973A-87DF-A747FC880FD8}"/>
              </a:ext>
            </a:extLst>
          </p:cNvPr>
          <p:cNvSpPr/>
          <p:nvPr/>
        </p:nvSpPr>
        <p:spPr>
          <a:xfrm>
            <a:off x="3210288" y="3826741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9728C9D-85A3-793C-5474-57D99B02F048}"/>
              </a:ext>
            </a:extLst>
          </p:cNvPr>
          <p:cNvSpPr/>
          <p:nvPr/>
        </p:nvSpPr>
        <p:spPr>
          <a:xfrm>
            <a:off x="3210288" y="4643484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A84549C-211C-E66F-8124-E853DFEC36F9}"/>
              </a:ext>
            </a:extLst>
          </p:cNvPr>
          <p:cNvSpPr/>
          <p:nvPr/>
        </p:nvSpPr>
        <p:spPr>
          <a:xfrm>
            <a:off x="3210288" y="5448653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372D105-DA0B-422C-9162-0EA970FFCE96}"/>
              </a:ext>
            </a:extLst>
          </p:cNvPr>
          <p:cNvSpPr/>
          <p:nvPr/>
        </p:nvSpPr>
        <p:spPr>
          <a:xfrm>
            <a:off x="5583099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67C74E-93A8-31A3-6701-B941A08D8A84}"/>
              </a:ext>
            </a:extLst>
          </p:cNvPr>
          <p:cNvSpPr/>
          <p:nvPr/>
        </p:nvSpPr>
        <p:spPr>
          <a:xfrm>
            <a:off x="7838111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229BD95-A3CB-F0B3-0315-1DA46B96CEFE}"/>
              </a:ext>
            </a:extLst>
          </p:cNvPr>
          <p:cNvSpPr/>
          <p:nvPr/>
        </p:nvSpPr>
        <p:spPr>
          <a:xfrm>
            <a:off x="10093124" y="2284304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D16BC-5BC4-E039-91F7-FAF4FC3C8048}"/>
              </a:ext>
            </a:extLst>
          </p:cNvPr>
          <p:cNvSpPr txBox="1"/>
          <p:nvPr/>
        </p:nvSpPr>
        <p:spPr>
          <a:xfrm>
            <a:off x="5583099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BFD5CCF-888D-1841-E91F-DDDD94AEC0DC}"/>
              </a:ext>
            </a:extLst>
          </p:cNvPr>
          <p:cNvSpPr txBox="1"/>
          <p:nvPr/>
        </p:nvSpPr>
        <p:spPr>
          <a:xfrm>
            <a:off x="5583099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AEEA3-0678-3C8D-65B5-1E55363018BA}"/>
              </a:ext>
            </a:extLst>
          </p:cNvPr>
          <p:cNvSpPr txBox="1"/>
          <p:nvPr/>
        </p:nvSpPr>
        <p:spPr>
          <a:xfrm>
            <a:off x="5636211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F8295D-9E38-5ADD-E09E-F9BA98B4A9F9}"/>
              </a:ext>
            </a:extLst>
          </p:cNvPr>
          <p:cNvSpPr txBox="1"/>
          <p:nvPr/>
        </p:nvSpPr>
        <p:spPr>
          <a:xfrm>
            <a:off x="7838111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539F9F4-F93E-4A47-6D6D-1D207A2FE050}"/>
              </a:ext>
            </a:extLst>
          </p:cNvPr>
          <p:cNvSpPr txBox="1"/>
          <p:nvPr/>
        </p:nvSpPr>
        <p:spPr>
          <a:xfrm>
            <a:off x="7838111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3D57F2D-7136-FF3C-0FB0-99CC14243C7F}"/>
              </a:ext>
            </a:extLst>
          </p:cNvPr>
          <p:cNvSpPr txBox="1"/>
          <p:nvPr/>
        </p:nvSpPr>
        <p:spPr>
          <a:xfrm>
            <a:off x="7891223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B69456-CB00-69AB-3C74-96F596A0DC5F}"/>
              </a:ext>
            </a:extLst>
          </p:cNvPr>
          <p:cNvSpPr txBox="1"/>
          <p:nvPr/>
        </p:nvSpPr>
        <p:spPr>
          <a:xfrm>
            <a:off x="10199346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16E14A-251D-C304-CBE0-1280392CA384}"/>
              </a:ext>
            </a:extLst>
          </p:cNvPr>
          <p:cNvSpPr txBox="1"/>
          <p:nvPr/>
        </p:nvSpPr>
        <p:spPr>
          <a:xfrm>
            <a:off x="10199346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D2FD7F-A478-43E1-C5B1-6412F7F0C3FF}"/>
              </a:ext>
            </a:extLst>
          </p:cNvPr>
          <p:cNvSpPr txBox="1"/>
          <p:nvPr/>
        </p:nvSpPr>
        <p:spPr>
          <a:xfrm>
            <a:off x="10199346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57CF1264-3809-BE9E-E606-FFCEAEE52D72}"/>
              </a:ext>
            </a:extLst>
          </p:cNvPr>
          <p:cNvSpPr/>
          <p:nvPr/>
        </p:nvSpPr>
        <p:spPr>
          <a:xfrm>
            <a:off x="991563" y="305186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E0DFD3A-898F-1904-F7B4-43A36D089AE6}"/>
              </a:ext>
            </a:extLst>
          </p:cNvPr>
          <p:cNvSpPr/>
          <p:nvPr/>
        </p:nvSpPr>
        <p:spPr>
          <a:xfrm>
            <a:off x="3210288" y="3020192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C27F715-F1B3-8514-D1A6-A3D234ABD80E}"/>
              </a:ext>
            </a:extLst>
          </p:cNvPr>
          <p:cNvSpPr txBox="1"/>
          <p:nvPr/>
        </p:nvSpPr>
        <p:spPr>
          <a:xfrm>
            <a:off x="5583099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D7ADCFE-D520-4AC2-4A7C-3A2925C2179B}"/>
              </a:ext>
            </a:extLst>
          </p:cNvPr>
          <p:cNvSpPr txBox="1"/>
          <p:nvPr/>
        </p:nvSpPr>
        <p:spPr>
          <a:xfrm>
            <a:off x="7838111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D8AE59F-1E33-E9E4-84B7-9E833CE9C8A5}"/>
              </a:ext>
            </a:extLst>
          </p:cNvPr>
          <p:cNvSpPr txBox="1"/>
          <p:nvPr/>
        </p:nvSpPr>
        <p:spPr>
          <a:xfrm>
            <a:off x="10199346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DCF1A44-57DB-9EC0-6B42-7050CA4E0317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A292236-3217-E435-A66C-951089E45357}"/>
              </a:ext>
            </a:extLst>
          </p:cNvPr>
          <p:cNvSpPr txBox="1"/>
          <p:nvPr/>
        </p:nvSpPr>
        <p:spPr>
          <a:xfrm>
            <a:off x="-34848" y="4212568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BB6F83A-8FE3-1FA2-3DB3-A8AD64FB77B7}"/>
              </a:ext>
            </a:extLst>
          </p:cNvPr>
          <p:cNvSpPr/>
          <p:nvPr/>
        </p:nvSpPr>
        <p:spPr>
          <a:xfrm>
            <a:off x="870857" y="2944061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17D73F64-6F42-356D-BF61-09F2F848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7AD381-2EA2-0B3D-7721-3A42E4232581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624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B4AD-59F1-8507-7F03-69EB1DF1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B074EF-0BD4-DA5C-FFA2-16597FFE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60565E-0134-97FA-4468-E64F8766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47AFF7D0-E71F-2ED1-6CCA-A7A5CC11BE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508653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各自のタスクを貼りだし共有してください。不足がないか、全員で点検します。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主なポイント</a:t>
            </a:r>
            <a:r>
              <a:rPr lang="en-US" altLang="ja-JP" dirty="0"/>
              <a:t>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自分が作業を進めるにあたり、依頼しないといけないタスクはないか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特に難易度が高い場合、技術検証の必要はないか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検証を行う期間、リソースを確保する </a:t>
            </a:r>
            <a:r>
              <a:rPr lang="en-US" altLang="ja-JP" dirty="0"/>
              <a:t>(</a:t>
            </a:r>
            <a:r>
              <a:rPr lang="ja-JP" altLang="en-US" dirty="0"/>
              <a:t>市場検証投資</a:t>
            </a:r>
            <a:r>
              <a:rPr lang="en-US" altLang="ja-JP" dirty="0"/>
              <a:t>)</a:t>
            </a:r>
            <a:r>
              <a:rPr lang="ja-JP" altLang="en-US" dirty="0"/>
              <a:t> の決裁を得るための経営層への起案 </a:t>
            </a:r>
            <a:r>
              <a:rPr lang="en-US" altLang="ja-JP" dirty="0"/>
              <a:t>(</a:t>
            </a:r>
            <a:r>
              <a:rPr lang="ja-JP" altLang="en-US" dirty="0"/>
              <a:t>稟議</a:t>
            </a:r>
            <a:r>
              <a:rPr lang="en-US" altLang="ja-JP" dirty="0"/>
              <a:t>) </a:t>
            </a:r>
            <a:r>
              <a:rPr lang="ja-JP" altLang="en-US" dirty="0"/>
              <a:t>は計画されているか </a:t>
            </a:r>
            <a:r>
              <a:rPr lang="en-US" altLang="ja-JP" dirty="0"/>
              <a:t>?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BFBF7AE5-C5EF-8726-E48C-A1796BF2A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806A38-2E6C-249C-012C-29819BA7257F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2292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8C53-3A44-DD7B-EB06-566F9279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86C3A1-C4B4-B4AA-8C37-4BDDD978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FEFF315-0023-950C-4525-9BED71E6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タスクのコミットを行う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67ED7577-6922-7E10-360C-A3447C0DB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定期的な進捗会議、マイルストン完了時点の </a:t>
            </a:r>
            <a:r>
              <a:rPr lang="en-US" altLang="ja-JP" dirty="0"/>
              <a:t>CXO </a:t>
            </a:r>
            <a:r>
              <a:rPr lang="ja-JP" altLang="en-US" dirty="0"/>
              <a:t>報告をワークショップ内で</a:t>
            </a:r>
            <a:br>
              <a:rPr lang="ja-JP" altLang="en-US" dirty="0"/>
            </a:br>
            <a:r>
              <a:rPr lang="ja-JP" altLang="en-US" dirty="0"/>
              <a:t>スケジューラーに設定してください。タスク管理システムがあれば、タスクを登録してください。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A7E1911B-324F-D8C8-CA2E-CA115522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90293A-2BEC-D681-1C0D-8EE57EECDF63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pic>
        <p:nvPicPr>
          <p:cNvPr id="4" name="グラフィックス 3" descr="日毎カレンダー 単色塗りつぶし">
            <a:extLst>
              <a:ext uri="{FF2B5EF4-FFF2-40B4-BE49-F238E27FC236}">
                <a16:creationId xmlns:a16="http://schemas.microsoft.com/office/drawing/2014/main" id="{6E50C972-0F81-A9D9-DA29-A32F83678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5400" y="3500437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2FFF269-0693-D445-80A3-E76197F6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Well Done!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6E71F9-6160-4CF7-B634-2B30D42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38E29C9-185A-3247-1500-24D4A12C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1B5B321-DEFC-BA28-37C2-E51A20D5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ワークショップは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パートで構成されます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D50AD1-DE4D-BD64-D379-619FF3E932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kumimoji="1" lang="en-US" altLang="ja-JP" dirty="0"/>
              <a:t>1~3 </a:t>
            </a:r>
            <a:r>
              <a:rPr kumimoji="1" lang="ja-JP" altLang="en-US" dirty="0"/>
              <a:t>か月で取り組むユースケースと効果計測の方法は実践編で決めます。改善編にて実験結果をもとに見直しを行い、実装に向けた計画を立て活動を開始します。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6B5312-8EE2-3FA0-7D02-114BEEED3197}"/>
              </a:ext>
            </a:extLst>
          </p:cNvPr>
          <p:cNvSpPr txBox="1"/>
          <p:nvPr/>
        </p:nvSpPr>
        <p:spPr>
          <a:xfrm>
            <a:off x="3086100" y="6161381"/>
            <a:ext cx="86044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参加人数は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3~6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名程度を想定し、それ以上の場合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+1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時間前後が必要です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81B360E-DA98-417A-2067-79249C87779A}"/>
              </a:ext>
            </a:extLst>
          </p:cNvPr>
          <p:cNvSpPr/>
          <p:nvPr/>
        </p:nvSpPr>
        <p:spPr>
          <a:xfrm>
            <a:off x="353291" y="2328069"/>
            <a:ext cx="11627427" cy="365125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BAB691-98C9-4792-A586-C0838E2712B1}"/>
              </a:ext>
            </a:extLst>
          </p:cNvPr>
          <p:cNvSpPr/>
          <p:nvPr/>
        </p:nvSpPr>
        <p:spPr>
          <a:xfrm>
            <a:off x="841574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実践編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(3.5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231DBFC-3641-1DC9-FF2B-991181A104E1}"/>
              </a:ext>
            </a:extLst>
          </p:cNvPr>
          <p:cNvSpPr/>
          <p:nvPr/>
        </p:nvSpPr>
        <p:spPr>
          <a:xfrm>
            <a:off x="6411146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改善編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99921-91C7-2D3F-1B21-C4FC51C45616}"/>
              </a:ext>
            </a:extLst>
          </p:cNvPr>
          <p:cNvSpPr/>
          <p:nvPr/>
        </p:nvSpPr>
        <p:spPr>
          <a:xfrm>
            <a:off x="841574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2E5018-A1A2-9B3B-F2F7-C0B5AB9DE142}"/>
              </a:ext>
            </a:extLst>
          </p:cNvPr>
          <p:cNvSpPr txBox="1"/>
          <p:nvPr/>
        </p:nvSpPr>
        <p:spPr>
          <a:xfrm>
            <a:off x="976600" y="2990123"/>
            <a:ext cx="4470471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チームで顧客起点の発明プロセスと</a:t>
            </a:r>
            <a:b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</a:b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の効果的な使い方を学ぶ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Amazon </a:t>
            </a:r>
            <a:r>
              <a:rPr kumimoji="1" lang="ja-JP" altLang="en-US" sz="2000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のプロダクト作りのプロセス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 Backwards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を活用し進め、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により実験する価値のある発明を決める。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64FF26-E3F2-62A1-553D-84D818049F46}"/>
              </a:ext>
            </a:extLst>
          </p:cNvPr>
          <p:cNvSpPr/>
          <p:nvPr/>
        </p:nvSpPr>
        <p:spPr>
          <a:xfrm>
            <a:off x="6411147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0F01A0-EE44-EBE6-3B29-B07EAA10574E}"/>
              </a:ext>
            </a:extLst>
          </p:cNvPr>
          <p:cNvSpPr txBox="1"/>
          <p:nvPr/>
        </p:nvSpPr>
        <p:spPr>
          <a:xfrm>
            <a:off x="6546173" y="2990123"/>
            <a:ext cx="4598289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で得られた定量・定性データをもとにチーム自身で発明の改善を行う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実験結果をもとに、参加者主導で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Backwards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を行う。その後、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1~3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ヵ月以内のマイルストンと具体的な </a:t>
            </a:r>
            <a:r>
              <a:rPr kumimoji="1" lang="en-US" altLang="ja-JP" sz="2000" dirty="0" err="1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Todo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を決め各メンバーに割り振る。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6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8CF4210-FA94-7BA1-6E3F-A9C0D6E3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Next Step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772B09C-3F77-97B8-213F-5BD7904E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ja-JP" altLang="en-US" dirty="0"/>
              <a:t>これからも自走できそうですか </a:t>
            </a:r>
            <a:r>
              <a:rPr lang="en-US" altLang="ja-JP" dirty="0"/>
              <a:t>? 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3FD43B-63C7-D6CF-B7A5-3BBFDE99E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3A02EECC-81E7-19C1-DC6E-DF96E10C247E}"/>
              </a:ext>
            </a:extLst>
          </p:cNvPr>
          <p:cNvSpPr/>
          <p:nvPr/>
        </p:nvSpPr>
        <p:spPr>
          <a:xfrm>
            <a:off x="2871019" y="2300749"/>
            <a:ext cx="6656438" cy="305783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A7BAFA0D-709C-9447-3593-23369F0D965E}"/>
              </a:ext>
            </a:extLst>
          </p:cNvPr>
          <p:cNvSpPr/>
          <p:nvPr/>
        </p:nvSpPr>
        <p:spPr>
          <a:xfrm>
            <a:off x="2993922" y="2413820"/>
            <a:ext cx="6410632" cy="283169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EA8DDE-3C0E-024E-E437-0C21D11977E6}"/>
              </a:ext>
            </a:extLst>
          </p:cNvPr>
          <p:cNvSpPr txBox="1"/>
          <p:nvPr/>
        </p:nvSpPr>
        <p:spPr>
          <a:xfrm>
            <a:off x="4112341" y="2841523"/>
            <a:ext cx="3569110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</a:rPr>
              <a:t>はい</a:t>
            </a:r>
            <a:endParaRPr kumimoji="1" lang="en-US" altLang="ja-JP" sz="6000" dirty="0">
              <a:solidFill>
                <a:schemeClr val="bg1"/>
              </a:solidFill>
            </a:endParaRPr>
          </a:p>
          <a:p>
            <a:r>
              <a:rPr kumimoji="1" lang="ja-JP" altLang="en-US" sz="6000" dirty="0">
                <a:solidFill>
                  <a:schemeClr val="bg1"/>
                </a:solidFill>
              </a:rPr>
              <a:t>いいえ</a:t>
            </a:r>
            <a:endParaRPr kumimoji="1" lang="en-US" altLang="ja-JP" sz="6000" dirty="0">
              <a:solidFill>
                <a:schemeClr val="bg1"/>
              </a:solidFill>
            </a:endParaRPr>
          </a:p>
        </p:txBody>
      </p:sp>
      <p:pic>
        <p:nvPicPr>
          <p:cNvPr id="9" name="グラフィックス 8" descr="右向き指示マーク 単色塗りつぶし">
            <a:extLst>
              <a:ext uri="{FF2B5EF4-FFF2-40B4-BE49-F238E27FC236}">
                <a16:creationId xmlns:a16="http://schemas.microsoft.com/office/drawing/2014/main" id="{A8704838-8B1C-F6B9-6DE4-4BE1CE4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490" y="282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4393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4">
            <a:extLst>
              <a:ext uri="{FF2B5EF4-FFF2-40B4-BE49-F238E27FC236}">
                <a16:creationId xmlns:a16="http://schemas.microsoft.com/office/drawing/2014/main" id="{48569C74-4183-41FD-A8B4-34E6D53A7BCD}"/>
              </a:ext>
            </a:extLst>
          </p:cNvPr>
          <p:cNvSpPr/>
          <p:nvPr/>
        </p:nvSpPr>
        <p:spPr>
          <a:xfrm>
            <a:off x="27470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3" name="Rectangle 174">
            <a:extLst>
              <a:ext uri="{FF2B5EF4-FFF2-40B4-BE49-F238E27FC236}">
                <a16:creationId xmlns:a16="http://schemas.microsoft.com/office/drawing/2014/main" id="{426D7E3A-44D6-498C-9776-C05FF9197C13}"/>
              </a:ext>
            </a:extLst>
          </p:cNvPr>
          <p:cNvSpPr/>
          <p:nvPr/>
        </p:nvSpPr>
        <p:spPr>
          <a:xfrm>
            <a:off x="93971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Rectangle 174">
            <a:extLst>
              <a:ext uri="{FF2B5EF4-FFF2-40B4-BE49-F238E27FC236}">
                <a16:creationId xmlns:a16="http://schemas.microsoft.com/office/drawing/2014/main" id="{34E519C5-5F3B-46AE-934A-6ED8192A783A}"/>
              </a:ext>
            </a:extLst>
          </p:cNvPr>
          <p:cNvSpPr/>
          <p:nvPr/>
        </p:nvSpPr>
        <p:spPr>
          <a:xfrm>
            <a:off x="4974668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" name="Rectangle 174">
            <a:extLst>
              <a:ext uri="{FF2B5EF4-FFF2-40B4-BE49-F238E27FC236}">
                <a16:creationId xmlns:a16="http://schemas.microsoft.com/office/drawing/2014/main" id="{8E06EBA6-D9CE-42A3-BA30-EA65A8DD3BC9}"/>
              </a:ext>
            </a:extLst>
          </p:cNvPr>
          <p:cNvSpPr/>
          <p:nvPr/>
        </p:nvSpPr>
        <p:spPr>
          <a:xfrm>
            <a:off x="7223638" y="1350899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73A9C4-696B-45CD-8E2F-F52CDCAE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42900"/>
            <a:ext cx="11609646" cy="647176"/>
          </a:xfrm>
        </p:spPr>
        <p:txBody>
          <a:bodyPr/>
          <a:lstStyle/>
          <a:p>
            <a:r>
              <a:rPr lang="en-US" altLang="ja-JP" sz="4000" b="1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 Display" panose="020F0603020204020204" pitchFamily="34" charset="0"/>
              </a:rPr>
              <a:t>お客様のチャレンジを支える AWS の支援体制</a:t>
            </a:r>
            <a:endParaRPr kumimoji="1" lang="ja-JP" altLang="en-US" dirty="0">
              <a:solidFill>
                <a:srgbClr val="111724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657D0-9213-486C-9C0E-085A58A0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2" name="Rectangle 174">
            <a:extLst>
              <a:ext uri="{FF2B5EF4-FFF2-40B4-BE49-F238E27FC236}">
                <a16:creationId xmlns:a16="http://schemas.microsoft.com/office/drawing/2014/main" id="{DE2044E2-4105-48E8-B1D8-AEBE0FD65DA2}"/>
              </a:ext>
            </a:extLst>
          </p:cNvPr>
          <p:cNvSpPr/>
          <p:nvPr/>
        </p:nvSpPr>
        <p:spPr>
          <a:xfrm>
            <a:off x="522590" y="1321363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3" name="Straight Connector 90">
            <a:extLst>
              <a:ext uri="{FF2B5EF4-FFF2-40B4-BE49-F238E27FC236}">
                <a16:creationId xmlns:a16="http://schemas.microsoft.com/office/drawing/2014/main" id="{12D6C533-DCA7-457A-A815-EE37E0ED998B}"/>
              </a:ext>
            </a:extLst>
          </p:cNvPr>
          <p:cNvCxnSpPr>
            <a:cxnSpLocks/>
          </p:cNvCxnSpPr>
          <p:nvPr/>
        </p:nvCxnSpPr>
        <p:spPr>
          <a:xfrm>
            <a:off x="530135" y="132136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4" name="Rectangle 93">
            <a:extLst>
              <a:ext uri="{FF2B5EF4-FFF2-40B4-BE49-F238E27FC236}">
                <a16:creationId xmlns:a16="http://schemas.microsoft.com/office/drawing/2014/main" id="{E6AB6890-4E7F-43C7-AFF1-C75A51AE82DB}"/>
              </a:ext>
            </a:extLst>
          </p:cNvPr>
          <p:cNvSpPr/>
          <p:nvPr/>
        </p:nvSpPr>
        <p:spPr>
          <a:xfrm>
            <a:off x="9422994" y="1555066"/>
            <a:ext cx="1912677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Professional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</a:t>
            </a:r>
          </a:p>
        </p:txBody>
      </p:sp>
      <p:sp>
        <p:nvSpPr>
          <p:cNvPr id="25" name="Rectangle 126">
            <a:extLst>
              <a:ext uri="{FF2B5EF4-FFF2-40B4-BE49-F238E27FC236}">
                <a16:creationId xmlns:a16="http://schemas.microsoft.com/office/drawing/2014/main" id="{497AF5EE-D896-4950-884D-260BD2AC0844}"/>
              </a:ext>
            </a:extLst>
          </p:cNvPr>
          <p:cNvSpPr/>
          <p:nvPr/>
        </p:nvSpPr>
        <p:spPr>
          <a:xfrm>
            <a:off x="7203770" y="1557809"/>
            <a:ext cx="1945335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Generative AI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Innovation Center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lang="en-US" sz="1351" b="1" dirty="0" err="1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GenAIIC</a:t>
            </a: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26" name="Rectangle 156">
            <a:extLst>
              <a:ext uri="{FF2B5EF4-FFF2-40B4-BE49-F238E27FC236}">
                <a16:creationId xmlns:a16="http://schemas.microsoft.com/office/drawing/2014/main" id="{F29E51C6-DD09-4104-A98D-3AABBCBE5BDC}"/>
              </a:ext>
            </a:extLst>
          </p:cNvPr>
          <p:cNvSpPr/>
          <p:nvPr/>
        </p:nvSpPr>
        <p:spPr>
          <a:xfrm>
            <a:off x="468764" y="1653641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ジャパン</a:t>
            </a:r>
            <a:br>
              <a:rPr lang="en-US" sz="1351" b="1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お客様担当チーム</a:t>
            </a:r>
            <a:endParaRPr lang="en-US" sz="1351" b="1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27" name="Straight Connector 157">
            <a:extLst>
              <a:ext uri="{FF2B5EF4-FFF2-40B4-BE49-F238E27FC236}">
                <a16:creationId xmlns:a16="http://schemas.microsoft.com/office/drawing/2014/main" id="{F8271BAD-282F-4615-8FA2-1837DFA8E278}"/>
              </a:ext>
            </a:extLst>
          </p:cNvPr>
          <p:cNvCxnSpPr>
            <a:cxnSpLocks/>
          </p:cNvCxnSpPr>
          <p:nvPr/>
        </p:nvCxnSpPr>
        <p:spPr>
          <a:xfrm>
            <a:off x="7203770" y="1321360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28" name="Straight Connector 159">
            <a:extLst>
              <a:ext uri="{FF2B5EF4-FFF2-40B4-BE49-F238E27FC236}">
                <a16:creationId xmlns:a16="http://schemas.microsoft.com/office/drawing/2014/main" id="{8FACADF2-1DDF-4291-9CE4-1F0EC2F1B773}"/>
              </a:ext>
            </a:extLst>
          </p:cNvPr>
          <p:cNvCxnSpPr>
            <a:cxnSpLocks/>
          </p:cNvCxnSpPr>
          <p:nvPr/>
        </p:nvCxnSpPr>
        <p:spPr>
          <a:xfrm>
            <a:off x="9406665" y="1311845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9" name="TextBox 18">
            <a:extLst>
              <a:ext uri="{FF2B5EF4-FFF2-40B4-BE49-F238E27FC236}">
                <a16:creationId xmlns:a16="http://schemas.microsoft.com/office/drawing/2014/main" id="{7DFD2B69-2672-4670-84C1-D8F5008531CF}"/>
              </a:ext>
            </a:extLst>
          </p:cNvPr>
          <p:cNvSpPr txBox="1"/>
          <p:nvPr/>
        </p:nvSpPr>
        <p:spPr>
          <a:xfrm>
            <a:off x="442973" y="2278891"/>
            <a:ext cx="19969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お客様の課題を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最もよく理解する、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アカウントマネージャー・ソリューションアーキテクトなどから構成される、お客様担当チーム</a:t>
            </a:r>
            <a:endParaRPr lang="en-US" altLang="ja-JP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72652A5F-1153-4BA3-BD12-A5627829F0AB}"/>
              </a:ext>
            </a:extLst>
          </p:cNvPr>
          <p:cNvSpPr txBox="1">
            <a:spLocks/>
          </p:cNvSpPr>
          <p:nvPr/>
        </p:nvSpPr>
        <p:spPr>
          <a:xfrm>
            <a:off x="7254239" y="2278891"/>
            <a:ext cx="18443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生成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イニシアティブの設計、構築、立ち上げを支援することを目的とした、包括的な専門知識を提供するグローバルチーム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B310581C-645F-4616-BA94-8BBC11B70D85}"/>
              </a:ext>
            </a:extLst>
          </p:cNvPr>
          <p:cNvSpPr txBox="1">
            <a:spLocks/>
          </p:cNvSpPr>
          <p:nvPr/>
        </p:nvSpPr>
        <p:spPr>
          <a:xfrm>
            <a:off x="9458823" y="2278891"/>
            <a:ext cx="18410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クラウドで、ビジネス成果を実現しようとするお客様をサポートできる、それぞれの領域の専門知識を備えたグローバルチーム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90FE5AC0-8336-4AC6-B7F6-C84E39FF1AAD}"/>
              </a:ext>
            </a:extLst>
          </p:cNvPr>
          <p:cNvCxnSpPr>
            <a:cxnSpLocks/>
          </p:cNvCxnSpPr>
          <p:nvPr/>
        </p:nvCxnSpPr>
        <p:spPr>
          <a:xfrm>
            <a:off x="2756565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678847BF-2C04-407C-97B7-00EF3E8E45F0}"/>
              </a:ext>
            </a:extLst>
          </p:cNvPr>
          <p:cNvCxnSpPr>
            <a:cxnSpLocks/>
          </p:cNvCxnSpPr>
          <p:nvPr/>
        </p:nvCxnSpPr>
        <p:spPr>
          <a:xfrm>
            <a:off x="4984176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36" name="Rectangle 29">
            <a:extLst>
              <a:ext uri="{FF2B5EF4-FFF2-40B4-BE49-F238E27FC236}">
                <a16:creationId xmlns:a16="http://schemas.microsoft.com/office/drawing/2014/main" id="{50CA2ADA-E25C-4634-9386-66869E055E7B}"/>
              </a:ext>
            </a:extLst>
          </p:cNvPr>
          <p:cNvSpPr/>
          <p:nvPr/>
        </p:nvSpPr>
        <p:spPr>
          <a:xfrm>
            <a:off x="2756565" y="1648617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Prototyping &amp;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Engineering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6083C36E-4CF8-419A-8D58-CC852FEDEB5C}"/>
              </a:ext>
            </a:extLst>
          </p:cNvPr>
          <p:cNvSpPr/>
          <p:nvPr/>
        </p:nvSpPr>
        <p:spPr>
          <a:xfrm>
            <a:off x="4984176" y="1747168"/>
            <a:ext cx="1945335" cy="284630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Partner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143E5F21-7C6D-48B3-B439-8A34561CC0CC}"/>
              </a:ext>
            </a:extLst>
          </p:cNvPr>
          <p:cNvSpPr txBox="1">
            <a:spLocks/>
          </p:cNvSpPr>
          <p:nvPr/>
        </p:nvSpPr>
        <p:spPr>
          <a:xfrm>
            <a:off x="2764064" y="2278891"/>
            <a:ext cx="1930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実現したいソリューションのプロトタイプを開発することを通じて、お客様のビジネス加速を支援するグローバルチーム</a:t>
            </a:r>
            <a:endParaRPr lang="en-US" altLang="ja-JP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1E658C9-6E6D-4B7C-A2CB-4BFF46A2073C}"/>
              </a:ext>
            </a:extLst>
          </p:cNvPr>
          <p:cNvSpPr txBox="1">
            <a:spLocks/>
          </p:cNvSpPr>
          <p:nvPr/>
        </p:nvSpPr>
        <p:spPr>
          <a:xfrm>
            <a:off x="4991675" y="2278891"/>
            <a:ext cx="19303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のテクノロジー、プログラム、専門知識、ツールを活用してお客様向けのソリューションとサービスを提供し、お客様の成功をサポート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0" name="Straight Connector 3">
            <a:extLst>
              <a:ext uri="{FF2B5EF4-FFF2-40B4-BE49-F238E27FC236}">
                <a16:creationId xmlns:a16="http://schemas.microsoft.com/office/drawing/2014/main" id="{86A51AD2-5A77-440B-8CB5-F98B2CDE590D}"/>
              </a:ext>
            </a:extLst>
          </p:cNvPr>
          <p:cNvCxnSpPr>
            <a:cxnSpLocks/>
          </p:cNvCxnSpPr>
          <p:nvPr/>
        </p:nvCxnSpPr>
        <p:spPr>
          <a:xfrm>
            <a:off x="7945979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9F23F6D3-1812-4397-83C4-34AC521A8657}"/>
              </a:ext>
            </a:extLst>
          </p:cNvPr>
          <p:cNvCxnSpPr>
            <a:cxnSpLocks/>
          </p:cNvCxnSpPr>
          <p:nvPr/>
        </p:nvCxnSpPr>
        <p:spPr>
          <a:xfrm>
            <a:off x="1210973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2" name="TextBox 7">
            <a:extLst>
              <a:ext uri="{FF2B5EF4-FFF2-40B4-BE49-F238E27FC236}">
                <a16:creationId xmlns:a16="http://schemas.microsoft.com/office/drawing/2014/main" id="{F1F4FB95-83F7-45A5-B938-F22FA94F6AD2}"/>
              </a:ext>
            </a:extLst>
          </p:cNvPr>
          <p:cNvSpPr txBox="1"/>
          <p:nvPr/>
        </p:nvSpPr>
        <p:spPr>
          <a:xfrm>
            <a:off x="329198" y="4362057"/>
            <a:ext cx="222446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お客様ビジネスの理解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生成AI活用機会の発見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ゴールと成功指標の設定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プロジェクト支援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C03F608-C1F1-4930-B019-502974823B59}"/>
              </a:ext>
            </a:extLst>
          </p:cNvPr>
          <p:cNvSpPr txBox="1">
            <a:spLocks/>
          </p:cNvSpPr>
          <p:nvPr/>
        </p:nvSpPr>
        <p:spPr>
          <a:xfrm>
            <a:off x="7254239" y="4362057"/>
            <a:ext cx="18443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概念実証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(PoC)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アドバイザリ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ー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カスタムモデル</a:t>
            </a:r>
            <a:b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プログラム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3D561906-15F6-4468-972B-88A3425D1503}"/>
              </a:ext>
            </a:extLst>
          </p:cNvPr>
          <p:cNvSpPr txBox="1">
            <a:spLocks/>
          </p:cNvSpPr>
          <p:nvPr/>
        </p:nvSpPr>
        <p:spPr>
          <a:xfrm>
            <a:off x="9335491" y="4362057"/>
            <a:ext cx="1964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ワークショップ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推進組織組成支援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プロトタイピング支援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プロダクト開発支援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セキュリティ検討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5" name="Straight Connector 11">
            <a:extLst>
              <a:ext uri="{FF2B5EF4-FFF2-40B4-BE49-F238E27FC236}">
                <a16:creationId xmlns:a16="http://schemas.microsoft.com/office/drawing/2014/main" id="{8BF15442-E8EE-43BC-9665-67B5DF2C12E1}"/>
              </a:ext>
            </a:extLst>
          </p:cNvPr>
          <p:cNvCxnSpPr>
            <a:cxnSpLocks/>
          </p:cNvCxnSpPr>
          <p:nvPr/>
        </p:nvCxnSpPr>
        <p:spPr>
          <a:xfrm>
            <a:off x="101488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DAC5F625-D055-4E3A-BF36-9F4C68C26650}"/>
              </a:ext>
            </a:extLst>
          </p:cNvPr>
          <p:cNvSpPr txBox="1">
            <a:spLocks/>
          </p:cNvSpPr>
          <p:nvPr/>
        </p:nvSpPr>
        <p:spPr>
          <a:xfrm>
            <a:off x="2764064" y="4362057"/>
            <a:ext cx="19303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要件のヒアリング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アーキテクチャ設計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プロトタイプ構築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引き渡し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7" name="Straight Connector 13">
            <a:extLst>
              <a:ext uri="{FF2B5EF4-FFF2-40B4-BE49-F238E27FC236}">
                <a16:creationId xmlns:a16="http://schemas.microsoft.com/office/drawing/2014/main" id="{81518AB6-6EE1-489D-A7D9-56CC66DF7404}"/>
              </a:ext>
            </a:extLst>
          </p:cNvPr>
          <p:cNvCxnSpPr>
            <a:cxnSpLocks/>
          </p:cNvCxnSpPr>
          <p:nvPr/>
        </p:nvCxnSpPr>
        <p:spPr>
          <a:xfrm>
            <a:off x="34987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F94F16E9-5EBF-46B4-9153-ED901CDF205C}"/>
              </a:ext>
            </a:extLst>
          </p:cNvPr>
          <p:cNvSpPr txBox="1">
            <a:spLocks/>
          </p:cNvSpPr>
          <p:nvPr/>
        </p:nvSpPr>
        <p:spPr>
          <a:xfrm>
            <a:off x="4991675" y="4362057"/>
            <a:ext cx="19303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課題定義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ソリューション提案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システム化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導入・運用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ユーザサポート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EAEFCB58-8C3E-4121-BCB8-42E1B70325E2}"/>
              </a:ext>
            </a:extLst>
          </p:cNvPr>
          <p:cNvCxnSpPr>
            <a:cxnSpLocks/>
          </p:cNvCxnSpPr>
          <p:nvPr/>
        </p:nvCxnSpPr>
        <p:spPr>
          <a:xfrm>
            <a:off x="5726385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83643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41B7E-922D-A282-84CF-A5714805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1661121-49D7-4AD1-6E9D-AE60F26C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2" y="3867462"/>
            <a:ext cx="1972144" cy="19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0217E60-B0BE-322B-2DC4-AF0E6FF8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FCC537-A85B-6C91-E48C-67BDA59BB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3146851"/>
            <a:ext cx="11449050" cy="830997"/>
          </a:xfrm>
        </p:spPr>
        <p:txBody>
          <a:bodyPr/>
          <a:lstStyle/>
          <a:p>
            <a:pPr algn="ctr"/>
            <a:r>
              <a:rPr kumimoji="1" lang="ja-JP" altLang="en-US" sz="4800" b="1" dirty="0"/>
              <a:t>本日は改善編を行います</a:t>
            </a:r>
          </a:p>
        </p:txBody>
      </p:sp>
    </p:spTree>
    <p:extLst>
      <p:ext uri="{BB962C8B-B14F-4D97-AF65-F5344CB8AC3E}">
        <p14:creationId xmlns:p14="http://schemas.microsoft.com/office/powerpoint/2010/main" val="16062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736B33-80F0-0948-983B-24566A08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2602DFB-3F70-4AC0-1D25-741FBF0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Day2 : </a:t>
            </a:r>
            <a:r>
              <a:rPr kumimoji="1" lang="ja-JP" altLang="en-US" dirty="0"/>
              <a:t>改善編の進め方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24405D56-5B6A-438C-35D7-4098A28BA9F3}"/>
              </a:ext>
            </a:extLst>
          </p:cNvPr>
          <p:cNvSpPr/>
          <p:nvPr/>
        </p:nvSpPr>
        <p:spPr>
          <a:xfrm rot="5400000">
            <a:off x="5188257" y="-3615019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469342AD-CDE9-86AC-8247-B7FD435145CE}"/>
              </a:ext>
            </a:extLst>
          </p:cNvPr>
          <p:cNvSpPr/>
          <p:nvPr/>
        </p:nvSpPr>
        <p:spPr>
          <a:xfrm>
            <a:off x="107396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5DB3A37-B94E-3355-E8C4-FD789A56A877}"/>
              </a:ext>
            </a:extLst>
          </p:cNvPr>
          <p:cNvSpPr/>
          <p:nvPr/>
        </p:nvSpPr>
        <p:spPr>
          <a:xfrm>
            <a:off x="314347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2BD7800A-8E55-5E9D-865D-9FA4B75784F4}"/>
              </a:ext>
            </a:extLst>
          </p:cNvPr>
          <p:cNvSpPr/>
          <p:nvPr/>
        </p:nvSpPr>
        <p:spPr>
          <a:xfrm>
            <a:off x="521298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F5A3E948-1177-5FC6-AF7E-EDD0A69080FD}"/>
              </a:ext>
            </a:extLst>
          </p:cNvPr>
          <p:cNvSpPr/>
          <p:nvPr/>
        </p:nvSpPr>
        <p:spPr>
          <a:xfrm>
            <a:off x="728249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DC2E3FB8-66E0-CD24-7760-040529DA2144}"/>
              </a:ext>
            </a:extLst>
          </p:cNvPr>
          <p:cNvSpPr/>
          <p:nvPr/>
        </p:nvSpPr>
        <p:spPr>
          <a:xfrm>
            <a:off x="9352009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A34647D-1329-33ED-2A6D-938AFBF13DB3}"/>
              </a:ext>
            </a:extLst>
          </p:cNvPr>
          <p:cNvSpPr txBox="1"/>
          <p:nvPr/>
        </p:nvSpPr>
        <p:spPr>
          <a:xfrm>
            <a:off x="521110" y="1303390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~100min : </a:t>
            </a:r>
            <a:r>
              <a:rPr kumimoji="1" lang="ja-JP" altLang="en-US" sz="2400" b="1" dirty="0">
                <a:solidFill>
                  <a:schemeClr val="accent5"/>
                </a:solidFill>
                <a:latin typeface="Amazon Ember Display"/>
                <a:ea typeface="メイリオ"/>
              </a:rPr>
              <a:t>皆さん自身での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Working Backwards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による改善の実施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0A4592-733F-C1D6-40EE-C8889A861114}"/>
              </a:ext>
            </a:extLst>
          </p:cNvPr>
          <p:cNvSpPr txBox="1"/>
          <p:nvPr/>
        </p:nvSpPr>
        <p:spPr>
          <a:xfrm>
            <a:off x="1265184" y="5840732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計画の開始</a:t>
            </a: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DAE3D72D-F60E-49CA-F72F-7EA53EFA15DF}"/>
              </a:ext>
            </a:extLst>
          </p:cNvPr>
          <p:cNvSpPr/>
          <p:nvPr/>
        </p:nvSpPr>
        <p:spPr>
          <a:xfrm rot="5400000">
            <a:off x="5188257" y="-871555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865BD6-682E-D12E-9D14-D56B5E452C01}"/>
              </a:ext>
            </a:extLst>
          </p:cNvPr>
          <p:cNvSpPr txBox="1"/>
          <p:nvPr/>
        </p:nvSpPr>
        <p:spPr>
          <a:xfrm>
            <a:off x="521111" y="3970319"/>
            <a:ext cx="1114977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60min : 6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ヵ月以内に実際プレスリリースを出すための具体的な計画を立てる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E4CAA1-1317-13DB-F89F-ABF9B377CC64}"/>
              </a:ext>
            </a:extLst>
          </p:cNvPr>
          <p:cNvSpPr txBox="1"/>
          <p:nvPr/>
        </p:nvSpPr>
        <p:spPr>
          <a:xfrm>
            <a:off x="521111" y="4510641"/>
            <a:ext cx="112458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改善が必要なプロセスの実施を含め、 </a:t>
            </a:r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1~3 </a:t>
            </a:r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ヵ月間の間に最初の成果を得るための具体的な計画を立てます。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E15201D-F046-BBC7-BC2F-207FE81031BC}"/>
              </a:ext>
            </a:extLst>
          </p:cNvPr>
          <p:cNvSpPr/>
          <p:nvPr/>
        </p:nvSpPr>
        <p:spPr>
          <a:xfrm>
            <a:off x="410478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PR/FAQ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89526A5-9403-8ED1-11EE-6E2BD19CD022}"/>
              </a:ext>
            </a:extLst>
          </p:cNvPr>
          <p:cNvSpPr/>
          <p:nvPr/>
        </p:nvSpPr>
        <p:spPr>
          <a:xfrm>
            <a:off x="617429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マイルストン</a:t>
            </a:r>
          </a:p>
        </p:txBody>
      </p:sp>
    </p:spTree>
    <p:extLst>
      <p:ext uri="{BB962C8B-B14F-4D97-AF65-F5344CB8AC3E}">
        <p14:creationId xmlns:p14="http://schemas.microsoft.com/office/powerpoint/2010/main" val="174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EE84-4595-A01F-E8C5-44A032B8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5D4C41A-1224-8981-E278-631943ECB3D9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9CC3276-210B-6119-9B9E-BC48FEED9C0C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491A12F-4F41-143F-2CD5-1934DE95D5F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BA5B37A-7CF0-5E1D-BE9E-5C1931D6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E2F25-FA9D-EEAC-7925-560537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改善編でアウトプットする計画のイメージ</a:t>
            </a:r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C66ECB52-D4CF-98CD-9447-A28D9250A4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lang="ja-JP" altLang="en-US" dirty="0"/>
              <a:t>プレスリリースを実際発行するまでのマイルストンと、直近のマイルストンにおける具体的な </a:t>
            </a:r>
            <a:r>
              <a:rPr lang="en-US" altLang="ja-JP" dirty="0"/>
              <a:t>Todo </a:t>
            </a:r>
            <a:r>
              <a:rPr lang="ja-JP" altLang="en-US" dirty="0"/>
              <a:t>を明らかにする。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318F751-6CA4-2ED4-7B6D-E539AEA08C81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97460380-2397-18F6-9910-6AF694C6BCD7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9A694865-902C-94A0-120D-2FF0B10E3904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D62E69C-D0FC-667C-254C-D1BE05ABBBD4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5ECD35E-2847-B2BA-286F-49FC1E500B73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0D111E0-DB15-C6BF-AC8F-A5017D957C3C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F5B7B60-4C55-4722-1E35-8CFA31C70BDC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BAA3B43-3990-07B1-333C-A58AC9B1137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CD8C4DF-0AD0-6D82-D92C-03EDD68CDE8E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DC80E7-713C-A5ED-16E0-79D1B311832D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447626-6390-196A-F75F-DC9DD5E89DEC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00D77-3A83-C222-AC7B-E6AA103FE977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BB009C-A032-4926-7FA2-C0D127D135E1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51A895-965A-C5A8-131F-EDD6532B05FA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87C88E-7FEB-CEF6-9A3E-14A4BC6E7E01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EC6D4E0-5D12-77B2-84A2-F40E05AF74B0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6F2024-FCA2-D7C7-4556-D88F0EB48D37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8EF6D-4883-E00F-EA4F-6FF840E99908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77C5B6D9-2073-6AAB-B9AC-A1A4F00ECC60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43E89BB-DAEF-1FEC-DCEC-D32A2D77E07A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9E0D0B-85A2-3597-2A2A-9C1E71399F47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1A24059-C865-FEC8-C8D0-9016FDAB433C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4D8492-152F-21F8-4237-14DF35DAD912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EEDF81F-BF30-CAE3-A845-392E813891AC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BC3E51B-987E-54F4-E4CC-E459D1BC4F87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</p:spTree>
    <p:extLst>
      <p:ext uri="{BB962C8B-B14F-4D97-AF65-F5344CB8AC3E}">
        <p14:creationId xmlns:p14="http://schemas.microsoft.com/office/powerpoint/2010/main" val="783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C65C03-F25D-E3CE-D23B-5636E8A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5041282-0599-F637-0A30-9FB007A9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社外の顧客の反応を得るまで </a:t>
            </a:r>
            <a:r>
              <a:rPr kumimoji="1" lang="en-US" altLang="ja-JP" dirty="0"/>
              <a:t>1~3 </a:t>
            </a:r>
            <a:r>
              <a:rPr kumimoji="1" lang="ja-JP" altLang="en-US" dirty="0"/>
              <a:t>ヵ月の理由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5B2D83-D16E-63BC-C844-5020C70B3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46221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AWS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CTO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に対するエンゲージメントの記録に基づくと、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ヶ月以内には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より優先すべきクリティカルなタスクが発生することが多い。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b="1" dirty="0"/>
              <a:t>3 </a:t>
            </a:r>
            <a:r>
              <a:rPr kumimoji="1" lang="ja-JP" altLang="en-US" sz="3600" b="1" dirty="0"/>
              <a:t>ヵ月以内に明確な顧客の反応を得て、できれば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市場規模の推定を行っておくことが好ましい。</a:t>
            </a:r>
          </a:p>
        </p:txBody>
      </p:sp>
    </p:spTree>
    <p:extLst>
      <p:ext uri="{BB962C8B-B14F-4D97-AF65-F5344CB8AC3E}">
        <p14:creationId xmlns:p14="http://schemas.microsoft.com/office/powerpoint/2010/main" val="11716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FE3499C-5632-47CF-3889-BA451E516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7EEB9C5-7BB0-BF40-E1A9-488FC2BD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5180C20-FA8F-9D35-8D0C-7E2E7B85CB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88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94004</TotalTime>
  <Words>4385</Words>
  <Application>Microsoft Office PowerPoint</Application>
  <PresentationFormat>ワイド画面</PresentationFormat>
  <Paragraphs>632</Paragraphs>
  <Slides>42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42</vt:i4>
      </vt:variant>
    </vt:vector>
  </HeadingPairs>
  <TitlesOfParts>
    <vt:vector size="53" baseType="lpstr">
      <vt:lpstr>Hiragino Kaku Gothic ProN</vt:lpstr>
      <vt:lpstr>システムフォント（レギュラー）</vt:lpstr>
      <vt:lpstr>メイリオ</vt:lpstr>
      <vt:lpstr>メイリオ</vt:lpstr>
      <vt:lpstr>Amazon Ember</vt:lpstr>
      <vt:lpstr>Amazon Ember Display</vt:lpstr>
      <vt:lpstr>Amazon Ember Mono</vt:lpstr>
      <vt:lpstr>Arial</vt:lpstr>
      <vt:lpstr>Arial</vt:lpstr>
      <vt:lpstr>Consolas</vt:lpstr>
      <vt:lpstr>AWS Confidential Light</vt:lpstr>
      <vt:lpstr>ML Enablement Workshop 改善編 : Continuous Learning Process for Launch</vt:lpstr>
      <vt:lpstr>改善編を始める前の確認</vt:lpstr>
      <vt:lpstr>ML Enablement Workshop のゴール</vt:lpstr>
      <vt:lpstr>ワークショップは 2 パートで構成されます</vt:lpstr>
      <vt:lpstr>PowerPoint プレゼンテーション</vt:lpstr>
      <vt:lpstr>Day2 : 改善編の進め方</vt:lpstr>
      <vt:lpstr>改善編でアウトプットする計画のイメージ</vt:lpstr>
      <vt:lpstr>社外の顧客の反応を得るまで 1~3 ヵ月の理由</vt:lpstr>
      <vt:lpstr>Day2 : 改善編</vt:lpstr>
      <vt:lpstr>Day2 : 改善編</vt:lpstr>
      <vt:lpstr>改善編のポイント</vt:lpstr>
      <vt:lpstr>ペア活動を続けるべきか ?</vt:lpstr>
      <vt:lpstr>Refine : プレスリリースの洗練</vt:lpstr>
      <vt:lpstr>Test/Iterate : 実際のプレスリリースまでの マイルストン</vt:lpstr>
      <vt:lpstr>Test/Iterate : 検証するための投資の種別</vt:lpstr>
      <vt:lpstr>プレスリリースまでにクリアする基準を設計する</vt:lpstr>
      <vt:lpstr>Working Backwards 2 週目のスタート</vt:lpstr>
      <vt:lpstr>Day2 : 改善編</vt:lpstr>
      <vt:lpstr>Day2 : 改善編</vt:lpstr>
      <vt:lpstr>顧客は誰か ? </vt:lpstr>
      <vt:lpstr>Listen : 顧客の行動変更容易性を反映</vt:lpstr>
      <vt:lpstr>Day2 : 改善編</vt:lpstr>
      <vt:lpstr>Define : 新しい問いを立てる</vt:lpstr>
      <vt:lpstr>Day2 : 改善編</vt:lpstr>
      <vt:lpstr>Invent : 発明の実施</vt:lpstr>
      <vt:lpstr>発明の選択</vt:lpstr>
      <vt:lpstr>Day2 : 改善編</vt:lpstr>
      <vt:lpstr>PR/FAQ (顧客フォーカス) を書く</vt:lpstr>
      <vt:lpstr>PR/FAQ (提供者・社内フォーカス) を書く</vt:lpstr>
      <vt:lpstr>Day2 : 改善編</vt:lpstr>
      <vt:lpstr>プレスリリースまでにクリアする基準を設計する</vt:lpstr>
      <vt:lpstr>Have a break!</vt:lpstr>
      <vt:lpstr>Day2 : 改善編</vt:lpstr>
      <vt:lpstr>今後のタイムラインとタスクを決める</vt:lpstr>
      <vt:lpstr>タイムラインを決める</vt:lpstr>
      <vt:lpstr>タスクを決める</vt:lpstr>
      <vt:lpstr>タスクを決める</vt:lpstr>
      <vt:lpstr>タスクのコミットを行う</vt:lpstr>
      <vt:lpstr>Well Done!</vt:lpstr>
      <vt:lpstr>Next Step</vt:lpstr>
      <vt:lpstr>お客様のチャレンジを支える AWS の支援体制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Kubo, Takahiro</cp:lastModifiedBy>
  <cp:revision>1216</cp:revision>
  <dcterms:created xsi:type="dcterms:W3CDTF">2022-07-18T16:28:56Z</dcterms:created>
  <dcterms:modified xsi:type="dcterms:W3CDTF">2025-09-04T14:48:16Z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2025-06-02T13:15:19Z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26849944-aef8-4dbf-bc3e-c2245240b035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